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1" r:id="rId4"/>
    <p:sldId id="286" r:id="rId5"/>
    <p:sldId id="306" r:id="rId6"/>
    <p:sldId id="293" r:id="rId7"/>
    <p:sldId id="307" r:id="rId8"/>
    <p:sldId id="294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8" r:id="rId17"/>
    <p:sldId id="262" r:id="rId18"/>
    <p:sldId id="281" r:id="rId19"/>
    <p:sldId id="280" r:id="rId20"/>
    <p:sldId id="282" r:id="rId21"/>
    <p:sldId id="272" r:id="rId22"/>
    <p:sldId id="284" r:id="rId2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FF7"/>
    <a:srgbClr val="C96765"/>
    <a:srgbClr val="2970FF"/>
    <a:srgbClr val="6699FF"/>
    <a:srgbClr val="99AD23"/>
    <a:srgbClr val="0B0BF9"/>
    <a:srgbClr val="3399FF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7" autoAdjust="0"/>
    <p:restoredTop sz="94660"/>
  </p:normalViewPr>
  <p:slideViewPr>
    <p:cSldViewPr>
      <p:cViewPr>
        <p:scale>
          <a:sx n="100" d="100"/>
          <a:sy n="100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i8.photo.2gis.com/images/geo/35/4925812137166858_96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98739" cy="6597353"/>
          </a:xfrm>
          <a:prstGeom prst="diagStripe">
            <a:avLst>
              <a:gd name="adj" fmla="val 20834"/>
            </a:avLst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иагональная полоса 4"/>
          <p:cNvSpPr/>
          <p:nvPr/>
        </p:nvSpPr>
        <p:spPr>
          <a:xfrm>
            <a:off x="1403648" y="1"/>
            <a:ext cx="7015172" cy="6597352"/>
          </a:xfrm>
          <a:prstGeom prst="diagStripe">
            <a:avLst>
              <a:gd name="adj" fmla="val 80799"/>
            </a:avLst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" name="Диагональная полоса 9"/>
          <p:cNvSpPr/>
          <p:nvPr/>
        </p:nvSpPr>
        <p:spPr>
          <a:xfrm rot="2713107">
            <a:off x="1369943" y="1591816"/>
            <a:ext cx="6491055" cy="6563631"/>
          </a:xfrm>
          <a:prstGeom prst="diagStripe">
            <a:avLst>
              <a:gd name="adj" fmla="val 71432"/>
            </a:avLst>
          </a:prstGeom>
          <a:solidFill>
            <a:srgbClr val="297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469057" y="5157192"/>
            <a:ext cx="9144000" cy="61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Мартыненко Наталья Сергеевна</a:t>
            </a:r>
            <a:endParaRPr lang="ru-RU" altLang="ru-RU" sz="3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156312" y="5822367"/>
            <a:ext cx="9143999" cy="6331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21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з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аместитель председателя комитета </a:t>
            </a:r>
            <a:b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по труду и занятости населения Правительства Хабаровского края</a:t>
            </a:r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0" y="3767270"/>
            <a:ext cx="9352195" cy="101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FontTx/>
              <a:buNone/>
            </a:pPr>
            <a:r>
              <a:rPr lang="ru-RU" altLang="ru-RU" sz="3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ЭЛЕКТРОННЫЕ ТРУДОВЫЕ КНИЖКИ</a:t>
            </a:r>
          </a:p>
          <a:p>
            <a:pPr algn="ctr">
              <a:lnSpc>
                <a:spcPts val="3600"/>
              </a:lnSpc>
              <a:spcBef>
                <a:spcPct val="0"/>
              </a:spcBef>
              <a:buFontTx/>
              <a:buNone/>
            </a:pPr>
            <a:r>
              <a:rPr lang="ru-RU" altLang="ru-RU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Ответы на вопросы</a:t>
            </a:r>
            <a:endParaRPr lang="ru-RU" altLang="ru-RU" sz="3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04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6382" y="1"/>
            <a:ext cx="9150382" cy="853310"/>
          </a:xfrm>
          <a:prstGeom prst="rect">
            <a:avLst/>
          </a:prstGeom>
          <a:solidFill>
            <a:srgbClr val="297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4129"/>
            <a:ext cx="91440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ru-RU" dirty="0" smtClean="0">
                <a:solidFill>
                  <a:prstClr val="white"/>
                </a:solidFill>
                <a:latin typeface="Arial Black" pitchFamily="34" charset="0"/>
              </a:rPr>
              <a:t>ЭЛЕКТРОННЫЕ ТРУДОВЫЕ КНИЖКИ</a:t>
            </a:r>
          </a:p>
          <a:p>
            <a:pPr algn="ctr">
              <a:lnSpc>
                <a:spcPts val="2600"/>
              </a:lnSpc>
            </a:pPr>
            <a:r>
              <a:rPr lang="ru-RU" sz="2400" dirty="0" smtClean="0">
                <a:solidFill>
                  <a:prstClr val="white"/>
                </a:solidFill>
                <a:latin typeface="Arial Black" pitchFamily="34" charset="0"/>
              </a:rPr>
              <a:t>ВОПРОС – ОТВЕТ </a:t>
            </a:r>
            <a:endParaRPr lang="ru-RU" sz="24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4468" y="980728"/>
            <a:ext cx="8869186" cy="78483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b="1" i="1" dirty="0">
                <a:solidFill>
                  <a:prstClr val="white"/>
                </a:solidFill>
                <a:latin typeface="Arial Narrow" pitchFamily="34" charset="0"/>
              </a:rPr>
              <a:t>Как узнать что работник на предыдущем месте работы выбрал бумажную трудовую? </a:t>
            </a:r>
            <a:r>
              <a:rPr lang="ru-RU" b="1" i="1" dirty="0" smtClean="0">
                <a:solidFill>
                  <a:prstClr val="white"/>
                </a:solidFill>
                <a:latin typeface="Arial Narrow" pitchFamily="34" charset="0"/>
              </a:rPr>
              <a:t>Вправе </a:t>
            </a:r>
            <a:r>
              <a:rPr lang="ru-RU" b="1" i="1" dirty="0">
                <a:solidFill>
                  <a:prstClr val="white"/>
                </a:solidFill>
                <a:latin typeface="Arial Narrow" pitchFamily="34" charset="0"/>
              </a:rPr>
              <a:t>ли работодатель требовать с работника подтверждающий документ (например выписку из электронной книжки с </a:t>
            </a:r>
            <a:r>
              <a:rPr lang="ru-RU" b="1" i="1" dirty="0" err="1">
                <a:solidFill>
                  <a:prstClr val="white"/>
                </a:solidFill>
                <a:latin typeface="Arial Narrow" pitchFamily="34" charset="0"/>
              </a:rPr>
              <a:t>госуслуг</a:t>
            </a:r>
            <a:r>
              <a:rPr lang="ru-RU" b="1" i="1" dirty="0">
                <a:solidFill>
                  <a:prstClr val="white"/>
                </a:solidFill>
                <a:latin typeface="Arial Narrow" pitchFamily="34" charset="0"/>
              </a:rPr>
              <a:t>)?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2404" y="2492896"/>
            <a:ext cx="8864718" cy="1913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  <a:spcAft>
                <a:spcPts val="600"/>
              </a:spcAft>
            </a:pPr>
            <a:r>
              <a:rPr lang="ru-RU" dirty="0" smtClean="0">
                <a:solidFill>
                  <a:prstClr val="black"/>
                </a:solidFill>
                <a:latin typeface="Arial Narrow" pitchFamily="34" charset="0"/>
              </a:rPr>
              <a:t>Если </a:t>
            </a: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при приеме на работу работник представляет трудовую книжку в бумажной форме, то этот работник не подавал заявление </a:t>
            </a:r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о переходе на электронную форму </a:t>
            </a: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трудовой книжки, при этом у него сохраняется возможность этого </a:t>
            </a:r>
            <a:r>
              <a:rPr lang="ru-RU" dirty="0" smtClean="0">
                <a:solidFill>
                  <a:prstClr val="black"/>
                </a:solidFill>
                <a:latin typeface="Arial Narrow" pitchFamily="34" charset="0"/>
              </a:rPr>
              <a:t>выбора. Работодатель уведомляет работника и продолжает ведение бумажной трудовой книжки.</a:t>
            </a:r>
            <a:endParaRPr lang="ru-RU" dirty="0">
              <a:solidFill>
                <a:prstClr val="black"/>
              </a:solidFill>
              <a:latin typeface="Arial Narrow" pitchFamily="34" charset="0"/>
            </a:endParaRPr>
          </a:p>
          <a:p>
            <a:pPr algn="just">
              <a:lnSpc>
                <a:spcPts val="1700"/>
              </a:lnSpc>
              <a:spcAft>
                <a:spcPts val="600"/>
              </a:spcAft>
            </a:pP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Е</a:t>
            </a:r>
            <a:r>
              <a:rPr lang="ru-RU" dirty="0" smtClean="0">
                <a:solidFill>
                  <a:prstClr val="black"/>
                </a:solidFill>
                <a:latin typeface="Arial Narrow" pitchFamily="34" charset="0"/>
              </a:rPr>
              <a:t>сли </a:t>
            </a: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при приеме работник предъявляет работодателю </a:t>
            </a:r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сведения о трудовой деятельности вместе с трудовой книжкой</a:t>
            </a: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, в которой сделана запись о выдаче трудовой книжки предыдущим работодателем, то этот работник подал заявление о переходе на электронную форму трудовой книжки и данная запись предыдущим работодателем </a:t>
            </a:r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передана в ПФР</a:t>
            </a: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8616" y="4406240"/>
            <a:ext cx="8869186" cy="1015663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b="1" i="1" dirty="0">
                <a:solidFill>
                  <a:prstClr val="white"/>
                </a:solidFill>
                <a:latin typeface="Arial Narrow" pitchFamily="34" charset="0"/>
              </a:rPr>
              <a:t>Нужно ли выдавать уведомление о переходе на электронную трудовую книжку работнику, который принимается на работу по совместительству, при этом, на другом предприятии он не работает? (запись в его трудовой книжке о приеме на работу по совместительству не делается без его отдельного заявления)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474067"/>
            <a:ext cx="886471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  <a:spcAft>
                <a:spcPts val="600"/>
              </a:spcAft>
            </a:pP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Работодатель </a:t>
            </a:r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не обязан уведомлять внешнего совместителя </a:t>
            </a: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об изменениях в трудовом законодательстве, связанных с формированием сведений о трудовой деятельности в электронном виде, а также о праве работника сделать выбор между продолжением ведения работодателем трудовой книжки и предоставлением ему работодателем сведений о трудовой деятельности. Связано это с тем, что такой работодатель не ведет трудовую книжку </a:t>
            </a:r>
            <a:r>
              <a:rPr lang="ru-RU" dirty="0" smtClean="0">
                <a:solidFill>
                  <a:prstClr val="black"/>
                </a:solidFill>
                <a:latin typeface="Arial Narrow" pitchFamily="34" charset="0"/>
              </a:rPr>
              <a:t>совместителя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sz="1600" i="1" dirty="0" smtClean="0">
                <a:latin typeface="Arial Narrow" pitchFamily="34" charset="0"/>
              </a:rPr>
              <a:t>(Разъяснения </a:t>
            </a:r>
            <a:r>
              <a:rPr lang="ru-RU" sz="1600" i="1" dirty="0" err="1">
                <a:latin typeface="Arial Narrow" pitchFamily="34" charset="0"/>
              </a:rPr>
              <a:t>Роструда</a:t>
            </a:r>
            <a:r>
              <a:rPr lang="ru-RU" sz="1600" i="1" dirty="0">
                <a:latin typeface="Arial Narrow" pitchFamily="34" charset="0"/>
              </a:rPr>
              <a:t> </a:t>
            </a:r>
            <a:r>
              <a:rPr lang="ru-RU" sz="1600" i="1" dirty="0" smtClean="0">
                <a:latin typeface="Arial Narrow" pitchFamily="34" charset="0"/>
              </a:rPr>
              <a:t>/ </a:t>
            </a:r>
            <a:r>
              <a:rPr lang="ru-RU" sz="1600" i="1" dirty="0" err="1" smtClean="0">
                <a:latin typeface="Arial Narrow" pitchFamily="34" charset="0"/>
              </a:rPr>
              <a:t>Онлайнинспекция</a:t>
            </a:r>
            <a:r>
              <a:rPr lang="ru-RU" sz="1600" i="1" dirty="0">
                <a:latin typeface="Arial Narrow" pitchFamily="34" charset="0"/>
              </a:rPr>
              <a:t>, вопрос № 118971 от 29.01.2020</a:t>
            </a:r>
            <a:r>
              <a:rPr lang="ru-RU" dirty="0">
                <a:latin typeface="Arial Narrow" pitchFamily="34" charset="0"/>
              </a:rPr>
              <a:t>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29831" y="1844824"/>
            <a:ext cx="8867909" cy="553998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b="1" i="1" dirty="0">
                <a:solidFill>
                  <a:prstClr val="white"/>
                </a:solidFill>
                <a:latin typeface="Arial Narrow" pitchFamily="34" charset="0"/>
              </a:rPr>
              <a:t>Если новый сотрудник по предыдущему месту работы избрал способ ведения трудовой книжки, то нужны ли нам какие-либо подтверждающие документы?</a:t>
            </a:r>
          </a:p>
        </p:txBody>
      </p:sp>
    </p:spTree>
    <p:extLst>
      <p:ext uri="{BB962C8B-B14F-4D97-AF65-F5344CB8AC3E}">
        <p14:creationId xmlns:p14="http://schemas.microsoft.com/office/powerpoint/2010/main" xmlns="" val="1077502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6382" y="1"/>
            <a:ext cx="9150382" cy="853310"/>
          </a:xfrm>
          <a:prstGeom prst="rect">
            <a:avLst/>
          </a:prstGeom>
          <a:solidFill>
            <a:srgbClr val="297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4129"/>
            <a:ext cx="91440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ru-RU" dirty="0" smtClean="0">
                <a:solidFill>
                  <a:prstClr val="white"/>
                </a:solidFill>
                <a:latin typeface="Arial Black" pitchFamily="34" charset="0"/>
              </a:rPr>
              <a:t>ЭЛЕКТРОННЫЕ ТРУДОВЫЕ КНИЖКИ</a:t>
            </a:r>
          </a:p>
          <a:p>
            <a:pPr algn="ctr">
              <a:lnSpc>
                <a:spcPts val="2600"/>
              </a:lnSpc>
            </a:pPr>
            <a:r>
              <a:rPr lang="ru-RU" sz="2400" dirty="0" smtClean="0">
                <a:solidFill>
                  <a:prstClr val="white"/>
                </a:solidFill>
                <a:latin typeface="Arial Black" pitchFamily="34" charset="0"/>
              </a:rPr>
              <a:t>ВОПРОС – ОТВЕТ </a:t>
            </a:r>
            <a:endParaRPr lang="ru-RU" sz="24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04864"/>
            <a:ext cx="8864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  <a:spcAft>
                <a:spcPts val="600"/>
              </a:spcAft>
            </a:pPr>
            <a:r>
              <a:rPr lang="ru-RU" dirty="0" smtClean="0">
                <a:solidFill>
                  <a:prstClr val="black"/>
                </a:solidFill>
                <a:latin typeface="Arial Narrow" pitchFamily="34" charset="0"/>
              </a:rPr>
              <a:t>Исключений </a:t>
            </a: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в части уведомления сотрудников законодательством не предусмотрено</a:t>
            </a:r>
            <a:r>
              <a:rPr lang="ru-RU" dirty="0" smtClean="0">
                <a:solidFill>
                  <a:prstClr val="black"/>
                </a:solidFill>
                <a:latin typeface="Arial Narrow" pitchFamily="34" charset="0"/>
              </a:rPr>
              <a:t>.</a:t>
            </a:r>
          </a:p>
          <a:p>
            <a:pPr algn="just">
              <a:lnSpc>
                <a:spcPts val="1700"/>
              </a:lnSpc>
              <a:spcAft>
                <a:spcPts val="600"/>
              </a:spcAft>
            </a:pPr>
            <a:r>
              <a:rPr lang="ru-RU" dirty="0" smtClean="0">
                <a:solidFill>
                  <a:prstClr val="black"/>
                </a:solidFill>
                <a:latin typeface="Arial Narrow" pitchFamily="34" charset="0"/>
              </a:rPr>
              <a:t>Рекомендуем направить уведомление </a:t>
            </a:r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заказным письмом</a:t>
            </a: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 с уведомлением о </a:t>
            </a:r>
            <a:r>
              <a:rPr lang="ru-RU" dirty="0" smtClean="0">
                <a:solidFill>
                  <a:prstClr val="black"/>
                </a:solidFill>
                <a:latin typeface="Arial Narrow" pitchFamily="34" charset="0"/>
              </a:rPr>
              <a:t>вручении и описью </a:t>
            </a: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вложения </a:t>
            </a:r>
            <a:r>
              <a:rPr lang="ru-RU" dirty="0" smtClean="0">
                <a:solidFill>
                  <a:prstClr val="black"/>
                </a:solidFill>
                <a:latin typeface="Arial Narrow" pitchFamily="34" charset="0"/>
              </a:rPr>
              <a:t>по </a:t>
            </a: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всем адресам, указанным в личной карточке сотрудника. Если почтовое уведомление </a:t>
            </a:r>
            <a:r>
              <a:rPr lang="ru-RU" dirty="0" smtClean="0">
                <a:solidFill>
                  <a:prstClr val="black"/>
                </a:solidFill>
                <a:latin typeface="Arial Narrow" pitchFamily="34" charset="0"/>
              </a:rPr>
              <a:t>будет возвращено в </a:t>
            </a: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связи с невручением адресату, рекомендуем сделать запись об этом в журнале учета уведомлений (при наличии) и </a:t>
            </a:r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уведомить работника лично </a:t>
            </a: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при его возвращении на рабочее место.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052736"/>
            <a:ext cx="8867909" cy="1015663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b="1" i="1" dirty="0">
                <a:solidFill>
                  <a:prstClr val="white"/>
                </a:solidFill>
                <a:latin typeface="Arial Narrow" pitchFamily="34" charset="0"/>
              </a:rPr>
              <a:t>У нас один сотрудник еще в начале года  уехал за границу, в настоящее время до сих пор не может вернуться. Его я не уведомляла и естественно от него никаких заявлений о выборе ведения ТК не поступало. С моей стороны есть какие-нибудь нарушения и как мне поступать с ним: уведомить его только после возвращения текущей </a:t>
            </a:r>
            <a:r>
              <a:rPr lang="ru-RU" b="1" i="1" dirty="0" smtClean="0">
                <a:solidFill>
                  <a:prstClr val="white"/>
                </a:solidFill>
                <a:latin typeface="Arial Narrow" pitchFamily="34" charset="0"/>
              </a:rPr>
              <a:t>датой?</a:t>
            </a:r>
            <a:endParaRPr lang="ru-RU" b="1" i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6382" y="5301208"/>
            <a:ext cx="8864718" cy="118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  <a:spcAft>
                <a:spcPts val="600"/>
              </a:spcAft>
            </a:pP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Работник по 31.12.2020 подает работодателю письменное заявление о продолжении ведения трудовой книжки на бумажном носителе или о предоставлении ему работодателем сведений о трудовой деятельности. Если работник </a:t>
            </a:r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не подал работодателю ни одного из указанных заявлений</a:t>
            </a: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, работодатель продолжает вести трудовую книжку работника на бумажном носителе </a:t>
            </a:r>
            <a:r>
              <a:rPr lang="ru-RU" sz="1600" i="1" dirty="0">
                <a:solidFill>
                  <a:prstClr val="black"/>
                </a:solidFill>
                <a:latin typeface="Arial Narrow" pitchFamily="34" charset="0"/>
              </a:rPr>
              <a:t>(ч. 2 ст. 2 Федерального закона № 439-ФЗ)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6382" y="3678209"/>
            <a:ext cx="8867909" cy="78483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b="1" i="1" dirty="0">
                <a:solidFill>
                  <a:prstClr val="white"/>
                </a:solidFill>
                <a:latin typeface="Arial Narrow" pitchFamily="34" charset="0"/>
              </a:rPr>
              <a:t>Что делать, если работник так и не подал заявление? С уведомлением мы его ознакомили, а заявление он писать не хочет. Что делать с такими работниками? Это накладывает какую-то ответственность на работодателя?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9573" y="4559817"/>
            <a:ext cx="8867909" cy="553998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b="1" i="1" dirty="0">
                <a:solidFill>
                  <a:prstClr val="white"/>
                </a:solidFill>
                <a:latin typeface="Arial Narrow" pitchFamily="34" charset="0"/>
              </a:rPr>
              <a:t>Что будет дальше с теми работниками, кто не выбрал ни один из вариантов, не подал заявление?</a:t>
            </a:r>
          </a:p>
        </p:txBody>
      </p:sp>
    </p:spTree>
    <p:extLst>
      <p:ext uri="{BB962C8B-B14F-4D97-AF65-F5344CB8AC3E}">
        <p14:creationId xmlns:p14="http://schemas.microsoft.com/office/powerpoint/2010/main" xmlns="" val="1443753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6382" y="1"/>
            <a:ext cx="9150382" cy="853310"/>
          </a:xfrm>
          <a:prstGeom prst="rect">
            <a:avLst/>
          </a:prstGeom>
          <a:solidFill>
            <a:srgbClr val="297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4129"/>
            <a:ext cx="91440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ru-RU" dirty="0" smtClean="0">
                <a:solidFill>
                  <a:prstClr val="white"/>
                </a:solidFill>
                <a:latin typeface="Arial Black" pitchFamily="34" charset="0"/>
              </a:rPr>
              <a:t>ЭЛЕКТРОННЫЕ ТРУДОВЫЕ КНИЖКИ</a:t>
            </a:r>
          </a:p>
          <a:p>
            <a:pPr algn="ctr">
              <a:lnSpc>
                <a:spcPts val="2600"/>
              </a:lnSpc>
            </a:pPr>
            <a:r>
              <a:rPr lang="ru-RU" sz="2400" dirty="0" smtClean="0">
                <a:solidFill>
                  <a:prstClr val="white"/>
                </a:solidFill>
                <a:latin typeface="Arial Black" pitchFamily="34" charset="0"/>
              </a:rPr>
              <a:t>ВОПРОС – ОТВЕТ </a:t>
            </a:r>
            <a:endParaRPr lang="ru-RU" sz="24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8292" y="1556792"/>
            <a:ext cx="8864718" cy="118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  <a:spcAft>
                <a:spcPts val="600"/>
              </a:spcAft>
            </a:pP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Если работник подал письменное заявление о продолжении ведения работодателем бумажной трудовой книжки </a:t>
            </a:r>
            <a:r>
              <a:rPr lang="ru-RU" dirty="0">
                <a:latin typeface="Arial Narrow" pitchFamily="34" charset="0"/>
              </a:rPr>
              <a:t>за ним </a:t>
            </a:r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сохраняется право </a:t>
            </a: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в последующем подать работодателю письменное заявление о предоставлении ему работодателем сведений о трудовой деятельности в соответствии со статьей 66.1 Трудового кодекса Российской Федерации </a:t>
            </a:r>
            <a:r>
              <a:rPr lang="ru-RU" sz="1600" i="1" dirty="0">
                <a:solidFill>
                  <a:prstClr val="black"/>
                </a:solidFill>
                <a:latin typeface="Arial Narrow" pitchFamily="34" charset="0"/>
              </a:rPr>
              <a:t>(ч. 5 ст. 2 Федерального закона № 439-ФЗ)</a:t>
            </a:r>
            <a:endParaRPr lang="ru-RU" i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52736"/>
            <a:ext cx="8867909" cy="32316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b="1" i="1" dirty="0">
                <a:solidFill>
                  <a:prstClr val="white"/>
                </a:solidFill>
                <a:latin typeface="Arial Narrow" pitchFamily="34" charset="0"/>
              </a:rPr>
              <a:t>Что будет дальше с теми работниками, кто выбрал бумажную трудовую?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09" y="3717032"/>
            <a:ext cx="8864718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  <a:spcAft>
                <a:spcPts val="600"/>
              </a:spcAft>
            </a:pP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Если подано заявление о выборе электронной формы ведения трудовой книжки, то бумажная трудовая книжка выдаётся работнику на руки, далее информация предоставляется только в электронном виде. Возврат к ведению трудовой книжки на бумаге в этом случае законодательством </a:t>
            </a:r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не предусмотрен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2996952"/>
            <a:ext cx="8867909" cy="553998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b="1" i="1" dirty="0">
                <a:solidFill>
                  <a:prstClr val="white"/>
                </a:solidFill>
                <a:latin typeface="Arial Narrow" pitchFamily="34" charset="0"/>
              </a:rPr>
              <a:t>Может ли работник отозвать свое заявление о выборе электронной трудовой и вернуться на бумажную? В законодательстве этот вопрос раскрыт не </a:t>
            </a:r>
            <a:r>
              <a:rPr lang="ru-RU" b="1" i="1" dirty="0" smtClean="0">
                <a:solidFill>
                  <a:prstClr val="white"/>
                </a:solidFill>
                <a:latin typeface="Arial Narrow" pitchFamily="34" charset="0"/>
              </a:rPr>
              <a:t>однозначно? </a:t>
            </a:r>
            <a:endParaRPr lang="ru-RU" b="1" i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09" y="5661248"/>
            <a:ext cx="8864718" cy="1041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  <a:spcAft>
                <a:spcPts val="600"/>
              </a:spcAft>
            </a:pP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Работнику, подавшему письменное заявление о </a:t>
            </a:r>
            <a:r>
              <a:rPr lang="ru-RU" dirty="0" smtClean="0">
                <a:solidFill>
                  <a:prstClr val="black"/>
                </a:solidFill>
                <a:latin typeface="Arial Narrow" pitchFamily="34" charset="0"/>
              </a:rPr>
              <a:t>переходе на электронную трудовую книжку, </a:t>
            </a: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работодатель </a:t>
            </a:r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в течение трех рабочих дней </a:t>
            </a: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выдает трудовую книжку на руки и освобождается от ответственности за ее ведение и </a:t>
            </a:r>
            <a:r>
              <a:rPr lang="ru-RU" dirty="0" smtClean="0">
                <a:solidFill>
                  <a:prstClr val="black"/>
                </a:solidFill>
                <a:latin typeface="Arial Narrow" pitchFamily="34" charset="0"/>
              </a:rPr>
              <a:t>хранение</a:t>
            </a:r>
            <a:endParaRPr lang="ru-RU" dirty="0">
              <a:solidFill>
                <a:prstClr val="black"/>
              </a:solidFill>
              <a:latin typeface="Arial Narrow" pitchFamily="34" charset="0"/>
            </a:endParaRPr>
          </a:p>
          <a:p>
            <a:pPr algn="just">
              <a:lnSpc>
                <a:spcPts val="1700"/>
              </a:lnSpc>
              <a:spcAft>
                <a:spcPts val="600"/>
              </a:spcAft>
            </a:pPr>
            <a:r>
              <a:rPr lang="ru-RU" sz="1600" i="1" dirty="0" smtClean="0">
                <a:solidFill>
                  <a:prstClr val="black"/>
                </a:solidFill>
                <a:latin typeface="Arial Narrow" pitchFamily="34" charset="0"/>
              </a:rPr>
              <a:t>(письмо </a:t>
            </a:r>
            <a:r>
              <a:rPr lang="ru-RU" sz="1600" i="1" dirty="0">
                <a:solidFill>
                  <a:prstClr val="black"/>
                </a:solidFill>
                <a:latin typeface="Arial Narrow" pitchFamily="34" charset="0"/>
              </a:rPr>
              <a:t>Минтруда России от 13.03.2020 № 14-2/В-260</a:t>
            </a:r>
            <a:r>
              <a:rPr lang="ru-RU" sz="1600" i="1" dirty="0" smtClean="0">
                <a:solidFill>
                  <a:prstClr val="black"/>
                </a:solidFill>
                <a:latin typeface="Arial Narrow" pitchFamily="34" charset="0"/>
              </a:rPr>
              <a:t>)</a:t>
            </a:r>
            <a:endParaRPr lang="ru-RU" sz="1600" i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941168"/>
            <a:ext cx="8867909" cy="553998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b="1" i="1" dirty="0">
                <a:solidFill>
                  <a:prstClr val="white"/>
                </a:solidFill>
                <a:latin typeface="Arial Narrow" pitchFamily="34" charset="0"/>
              </a:rPr>
              <a:t>Если работником избран способ ведения трудовой книжки в электронном виде, то в какие сроки необходимо ему отдать бумажную трудовую книжку?</a:t>
            </a:r>
          </a:p>
        </p:txBody>
      </p:sp>
    </p:spTree>
    <p:extLst>
      <p:ext uri="{BB962C8B-B14F-4D97-AF65-F5344CB8AC3E}">
        <p14:creationId xmlns:p14="http://schemas.microsoft.com/office/powerpoint/2010/main" xmlns="" val="1780381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6382" y="1"/>
            <a:ext cx="9150382" cy="853310"/>
          </a:xfrm>
          <a:prstGeom prst="rect">
            <a:avLst/>
          </a:prstGeom>
          <a:solidFill>
            <a:srgbClr val="297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4129"/>
            <a:ext cx="91440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ru-RU" dirty="0" smtClean="0">
                <a:solidFill>
                  <a:prstClr val="white"/>
                </a:solidFill>
                <a:latin typeface="Arial Black" pitchFamily="34" charset="0"/>
              </a:rPr>
              <a:t>ЭЛЕКТРОННЫЕ ТРУДОВЫЕ КНИЖКИ</a:t>
            </a:r>
          </a:p>
          <a:p>
            <a:pPr algn="ctr">
              <a:lnSpc>
                <a:spcPts val="2600"/>
              </a:lnSpc>
            </a:pPr>
            <a:r>
              <a:rPr lang="ru-RU" sz="2400" dirty="0" smtClean="0">
                <a:solidFill>
                  <a:prstClr val="white"/>
                </a:solidFill>
                <a:latin typeface="Arial Black" pitchFamily="34" charset="0"/>
              </a:rPr>
              <a:t>ВОПРОС – ОТВЕТ </a:t>
            </a:r>
            <a:endParaRPr lang="ru-RU" sz="24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8292" y="1988840"/>
            <a:ext cx="8864718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Нет,</a:t>
            </a:r>
            <a:r>
              <a:rPr lang="ru-RU" dirty="0" smtClean="0">
                <a:solidFill>
                  <a:prstClr val="black"/>
                </a:solidFill>
                <a:latin typeface="Arial Narrow" pitchFamily="34" charset="0"/>
              </a:rPr>
              <a:t> не нужно </a:t>
            </a:r>
            <a:endParaRPr lang="ru-RU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52736"/>
            <a:ext cx="8867909" cy="78483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b="1" i="1" dirty="0">
                <a:solidFill>
                  <a:prstClr val="white"/>
                </a:solidFill>
                <a:latin typeface="Arial Narrow" pitchFamily="34" charset="0"/>
              </a:rPr>
              <a:t>Если работник согласно своего заявления получил на руки трудовую книжку и перешел на электронную, то  при его увольнении в последующем, нужно ли требовать с него, чтобы он принес свою трудовую книжку для внесения  записи о факте увольнения?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8292" y="3257991"/>
            <a:ext cx="886471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  <a:spcAft>
                <a:spcPts val="600"/>
              </a:spcAft>
            </a:pP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Согласно разъяснениям </a:t>
            </a:r>
            <a:r>
              <a:rPr lang="ru-RU" dirty="0" err="1" smtClean="0">
                <a:solidFill>
                  <a:prstClr val="black"/>
                </a:solidFill>
                <a:latin typeface="Arial Narrow" pitchFamily="34" charset="0"/>
              </a:rPr>
              <a:t>Роструда</a:t>
            </a:r>
            <a:r>
              <a:rPr lang="ru-RU" dirty="0" smtClean="0">
                <a:solidFill>
                  <a:prstClr val="black"/>
                </a:solidFill>
                <a:latin typeface="Arial Narrow" pitchFamily="34" charset="0"/>
              </a:rPr>
              <a:t> работодатель </a:t>
            </a: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вправе </a:t>
            </a:r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использовать несколько строк </a:t>
            </a: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книги учета движения трудовых книжек при внесении указанной записи. Ответственность за это не предусмотрена.</a:t>
            </a:r>
          </a:p>
          <a:p>
            <a:pPr algn="just">
              <a:lnSpc>
                <a:spcPts val="1700"/>
              </a:lnSpc>
              <a:spcAft>
                <a:spcPts val="600"/>
              </a:spcAft>
            </a:pPr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Сокращенная формулировка </a:t>
            </a: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записи допустима.</a:t>
            </a:r>
          </a:p>
          <a:p>
            <a:pPr algn="just">
              <a:lnSpc>
                <a:spcPts val="1700"/>
              </a:lnSpc>
              <a:spcAft>
                <a:spcPts val="600"/>
              </a:spcAft>
            </a:pP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Можно использовать </a:t>
            </a:r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штамп с </a:t>
            </a:r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формулировкой</a:t>
            </a:r>
            <a:r>
              <a:rPr lang="ru-RU" dirty="0" smtClean="0">
                <a:solidFill>
                  <a:prstClr val="black"/>
                </a:solidFill>
                <a:latin typeface="Arial Narrow" pitchFamily="34" charset="0"/>
              </a:rPr>
              <a:t> и </a:t>
            </a: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проставлять его в графе 13 с подписью </a:t>
            </a:r>
            <a:r>
              <a:rPr lang="ru-RU" dirty="0" smtClean="0">
                <a:solidFill>
                  <a:prstClr val="black"/>
                </a:solidFill>
                <a:latin typeface="Arial Narrow" pitchFamily="34" charset="0"/>
              </a:rPr>
              <a:t>работника </a:t>
            </a:r>
            <a:r>
              <a:rPr lang="ru-RU" sz="1600" i="1" dirty="0" smtClean="0">
                <a:solidFill>
                  <a:prstClr val="black"/>
                </a:solidFill>
                <a:latin typeface="Arial Narrow" pitchFamily="34" charset="0"/>
              </a:rPr>
              <a:t>(Письмо </a:t>
            </a:r>
            <a:r>
              <a:rPr lang="ru-RU" sz="1600" i="1" dirty="0">
                <a:solidFill>
                  <a:prstClr val="black"/>
                </a:solidFill>
                <a:latin typeface="Arial Narrow" pitchFamily="34" charset="0"/>
              </a:rPr>
              <a:t>Минтруда </a:t>
            </a:r>
            <a:r>
              <a:rPr lang="ru-RU" sz="1600" i="1" dirty="0" smtClean="0">
                <a:solidFill>
                  <a:prstClr val="black"/>
                </a:solidFill>
                <a:latin typeface="Arial Narrow" pitchFamily="34" charset="0"/>
              </a:rPr>
              <a:t>России от </a:t>
            </a:r>
            <a:r>
              <a:rPr lang="ru-RU" sz="1600" i="1" dirty="0">
                <a:solidFill>
                  <a:prstClr val="black"/>
                </a:solidFill>
                <a:latin typeface="Arial Narrow" pitchFamily="34" charset="0"/>
              </a:rPr>
              <a:t>13.03.2020 № </a:t>
            </a:r>
            <a:r>
              <a:rPr lang="ru-RU" sz="1600" i="1" dirty="0" smtClean="0">
                <a:solidFill>
                  <a:prstClr val="black"/>
                </a:solidFill>
                <a:latin typeface="Arial Narrow" pitchFamily="34" charset="0"/>
              </a:rPr>
              <a:t>14-2/В-260)</a:t>
            </a:r>
            <a:endParaRPr lang="ru-RU" sz="1600" i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321887"/>
            <a:ext cx="8867909" cy="78483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b="1" i="1" dirty="0">
                <a:solidFill>
                  <a:prstClr val="white"/>
                </a:solidFill>
                <a:latin typeface="Arial Narrow" pitchFamily="34" charset="0"/>
              </a:rPr>
              <a:t>Размер графы 13  книги учета движения трудовых книжек не позволяет разместить запись </a:t>
            </a:r>
            <a:r>
              <a:rPr lang="ru-RU" b="1" i="1" dirty="0" smtClean="0">
                <a:solidFill>
                  <a:prstClr val="white"/>
                </a:solidFill>
                <a:latin typeface="Arial Narrow" pitchFamily="34" charset="0"/>
              </a:rPr>
              <a:t>о выдаче работнику на </a:t>
            </a:r>
            <a:r>
              <a:rPr lang="ru-RU" b="1" i="1" dirty="0">
                <a:solidFill>
                  <a:prstClr val="white"/>
                </a:solidFill>
                <a:latin typeface="Arial Narrow" pitchFamily="34" charset="0"/>
              </a:rPr>
              <a:t>руки бумажной трудовой книжки в полном объеме.</a:t>
            </a:r>
          </a:p>
          <a:p>
            <a:pPr>
              <a:lnSpc>
                <a:spcPts val="1800"/>
              </a:lnSpc>
            </a:pPr>
            <a:r>
              <a:rPr lang="ru-RU" b="1" i="1" dirty="0">
                <a:solidFill>
                  <a:prstClr val="white"/>
                </a:solidFill>
                <a:latin typeface="Arial Narrow" pitchFamily="34" charset="0"/>
              </a:rPr>
              <a:t>Возможно ли указать только дату заявления работника без развернутого содержания?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9888" y="6032442"/>
            <a:ext cx="8864718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  <a:spcAft>
                <a:spcPts val="600"/>
              </a:spcAft>
            </a:pPr>
            <a:r>
              <a:rPr lang="ru-RU" dirty="0" smtClean="0">
                <a:solidFill>
                  <a:prstClr val="black"/>
                </a:solidFill>
                <a:latin typeface="Arial Narrow" pitchFamily="34" charset="0"/>
              </a:rPr>
              <a:t>Рекомендуем </a:t>
            </a:r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уведомить нового сотрудника</a:t>
            </a:r>
            <a:r>
              <a:rPr lang="ru-RU" dirty="0" smtClean="0">
                <a:solidFill>
                  <a:prstClr val="black"/>
                </a:solidFill>
                <a:latin typeface="Arial Narrow" pitchFamily="34" charset="0"/>
              </a:rPr>
              <a:t>, </a:t>
            </a: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принять заявление о выборе электронной трудовой книжки, сделать соответствующую запись в бумажной трудовой и представить информацию о подаче заявления в ПФР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11483" y="4941168"/>
            <a:ext cx="8867909" cy="1015663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b="1" i="1" dirty="0">
                <a:solidFill>
                  <a:prstClr val="white"/>
                </a:solidFill>
                <a:latin typeface="Arial Narrow" pitchFamily="34" charset="0"/>
              </a:rPr>
              <a:t>Какие наши действия, в случае если новый сотрудник утверждает, что по предыдущему месту работы он избрал способ ведения трудовой книжки в электронном виде, однако в бумажной трудовой книжке записи об этом нет и </a:t>
            </a:r>
            <a:r>
              <a:rPr lang="ru-RU" b="1" i="1" dirty="0" smtClean="0">
                <a:solidFill>
                  <a:prstClr val="white"/>
                </a:solidFill>
                <a:latin typeface="Arial Narrow" pitchFamily="34" charset="0"/>
              </a:rPr>
              <a:t>в </a:t>
            </a:r>
            <a:r>
              <a:rPr lang="ru-RU" b="1" i="1" dirty="0">
                <a:solidFill>
                  <a:prstClr val="white"/>
                </a:solidFill>
                <a:latin typeface="Arial Narrow" pitchFamily="34" charset="0"/>
              </a:rPr>
              <a:t>Пенсионный фонд сведения предыдущим работодателем направлены не были</a:t>
            </a:r>
          </a:p>
        </p:txBody>
      </p:sp>
    </p:spTree>
    <p:extLst>
      <p:ext uri="{BB962C8B-B14F-4D97-AF65-F5344CB8AC3E}">
        <p14:creationId xmlns:p14="http://schemas.microsoft.com/office/powerpoint/2010/main" xmlns="" val="3304873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6382" y="0"/>
            <a:ext cx="9150382" cy="759181"/>
          </a:xfrm>
          <a:prstGeom prst="rect">
            <a:avLst/>
          </a:prstGeom>
          <a:solidFill>
            <a:srgbClr val="297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0"/>
            <a:ext cx="91440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ru-RU" sz="1600" dirty="0" smtClean="0">
                <a:solidFill>
                  <a:prstClr val="white"/>
                </a:solidFill>
                <a:latin typeface="Arial Black" pitchFamily="34" charset="0"/>
              </a:rPr>
              <a:t>ЭЛЕКТРОННЫЕ ТРУДОВЫЕ КНИЖКИ</a:t>
            </a:r>
          </a:p>
          <a:p>
            <a:pPr algn="ctr">
              <a:lnSpc>
                <a:spcPts val="2600"/>
              </a:lnSpc>
            </a:pPr>
            <a:r>
              <a:rPr lang="ru-RU" sz="2000" dirty="0" smtClean="0">
                <a:solidFill>
                  <a:prstClr val="white"/>
                </a:solidFill>
                <a:latin typeface="Arial Black" pitchFamily="34" charset="0"/>
              </a:rPr>
              <a:t>ВОПРОС – ОТВЕТ </a:t>
            </a:r>
            <a:endParaRPr lang="ru-RU" sz="20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860" y="2564904"/>
            <a:ext cx="8864718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  <a:spcAft>
                <a:spcPts val="600"/>
              </a:spcAft>
            </a:pP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Работник, выбравший электронный формат трудовой книжки, при приеме на работу предъявляет работодателю сведения о трудовой деятельности </a:t>
            </a:r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вместе с трудовой книжкой</a:t>
            </a: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, в которой сделана запись о выдаче трудовой книжки предыдущим работодателем. </a:t>
            </a:r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Стаж работы </a:t>
            </a: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для определения размера процентной надбавки рассчитывается согласно записям в представленных документах.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10526" y="856744"/>
            <a:ext cx="8867909" cy="170816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b="1" i="1" dirty="0">
                <a:solidFill>
                  <a:prstClr val="white"/>
                </a:solidFill>
                <a:latin typeface="Arial Narrow" pitchFamily="34" charset="0"/>
              </a:rPr>
              <a:t>Работник на предыдущем месте работы отказался от ведения бумажной трудовой книжки, при увольнении работодатель выдал ему форму СТД-Р, к нам работник приходит трудоустраиваться с этой формой, каким образом специалисту по кадровому делопроизводству определить стаж работы вновь принимаемого сотрудника на основании выданной формы СТД-Р для определения размера процентной надбавки (например за работу в Южных районах Дальнего Востока)? Ранее размер процентной надбавки можно было определить на основании записей в трудовой книжке.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0526" y="4149080"/>
            <a:ext cx="8864718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  <a:spcAft>
                <a:spcPts val="600"/>
              </a:spcAft>
            </a:pP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Официальных разъяснений по этому вопросу нет. </a:t>
            </a:r>
          </a:p>
          <a:p>
            <a:pPr algn="just">
              <a:lnSpc>
                <a:spcPts val="1700"/>
              </a:lnSpc>
              <a:spcAft>
                <a:spcPts val="600"/>
              </a:spcAft>
            </a:pPr>
            <a:r>
              <a:rPr lang="ru-RU" spc="-20" dirty="0">
                <a:solidFill>
                  <a:prstClr val="black"/>
                </a:solidFill>
                <a:latin typeface="Arial Narrow" pitchFamily="34" charset="0"/>
              </a:rPr>
              <a:t>Оформление трудовой книжки работнику, в том числе принятому на работу впервые, осуществляется работодателем не позднее 5-тидневного срока со дня приема на работу </a:t>
            </a:r>
            <a:r>
              <a:rPr lang="ru-RU" spc="-20" dirty="0" smtClean="0">
                <a:solidFill>
                  <a:prstClr val="black"/>
                </a:solidFill>
                <a:latin typeface="Arial Narrow" pitchFamily="34" charset="0"/>
              </a:rPr>
              <a:t/>
            </a:r>
            <a:br>
              <a:rPr lang="ru-RU" spc="-20" dirty="0" smtClean="0">
                <a:solidFill>
                  <a:prstClr val="black"/>
                </a:solidFill>
                <a:latin typeface="Arial Narrow" pitchFamily="34" charset="0"/>
              </a:rPr>
            </a:br>
            <a:r>
              <a:rPr lang="ru-RU" sz="1600" i="1" spc="-20" dirty="0" smtClean="0">
                <a:solidFill>
                  <a:prstClr val="black"/>
                </a:solidFill>
                <a:latin typeface="Arial Narrow" pitchFamily="34" charset="0"/>
              </a:rPr>
              <a:t>(</a:t>
            </a:r>
            <a:r>
              <a:rPr lang="ru-RU" sz="1600" i="1" spc="-20" dirty="0">
                <a:solidFill>
                  <a:prstClr val="black"/>
                </a:solidFill>
                <a:latin typeface="Arial Narrow" pitchFamily="34" charset="0"/>
              </a:rPr>
              <a:t>ст. 66 ТК РФ, п. 8 Правил ведения и хранения трудовых книжек, изготовления бланков трудовой книжки и обеспечения ими работодателей, утв. постановлением Правительства РФ от 16.04.2003 № 225).</a:t>
            </a:r>
          </a:p>
          <a:p>
            <a:pPr algn="just">
              <a:lnSpc>
                <a:spcPts val="1700"/>
              </a:lnSpc>
              <a:spcAft>
                <a:spcPts val="600"/>
              </a:spcAft>
            </a:pPr>
            <a:r>
              <a:rPr lang="ru-RU" spc="-20" dirty="0">
                <a:solidFill>
                  <a:prstClr val="black"/>
                </a:solidFill>
                <a:latin typeface="Arial Narrow" pitchFamily="34" charset="0"/>
              </a:rPr>
              <a:t>Полагаем, что если работник при приеме на работу надлежащим образом </a:t>
            </a:r>
            <a:r>
              <a:rPr lang="ru-RU" spc="-20" dirty="0">
                <a:solidFill>
                  <a:srgbClr val="C00000"/>
                </a:solidFill>
                <a:latin typeface="Arial Narrow" pitchFamily="34" charset="0"/>
              </a:rPr>
              <a:t>уведомлен</a:t>
            </a:r>
            <a:r>
              <a:rPr lang="ru-RU" spc="-20" dirty="0">
                <a:solidFill>
                  <a:prstClr val="black"/>
                </a:solidFill>
                <a:latin typeface="Arial Narrow" pitchFamily="34" charset="0"/>
              </a:rPr>
              <a:t> об изменениях в трудовом законодательстве и в течение первых 5-ти рабочих дней </a:t>
            </a:r>
            <a:r>
              <a:rPr lang="ru-RU" spc="-20" dirty="0">
                <a:solidFill>
                  <a:srgbClr val="C00000"/>
                </a:solidFill>
                <a:latin typeface="Arial Narrow" pitchFamily="34" charset="0"/>
              </a:rPr>
              <a:t>подает заявление о выборе электронной трудовой книжки</a:t>
            </a:r>
            <a:r>
              <a:rPr lang="ru-RU" spc="-20" dirty="0">
                <a:solidFill>
                  <a:prstClr val="black"/>
                </a:solidFill>
                <a:latin typeface="Arial Narrow" pitchFamily="34" charset="0"/>
              </a:rPr>
              <a:t>, оформлять бумажную трудовую на такого работника не нужно. </a:t>
            </a:r>
          </a:p>
          <a:p>
            <a:pPr algn="just">
              <a:lnSpc>
                <a:spcPts val="1700"/>
              </a:lnSpc>
              <a:spcAft>
                <a:spcPts val="600"/>
              </a:spcAft>
            </a:pP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Если же в течение 5-ти рабочих дней работник подаст заявление </a:t>
            </a:r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о ведении бумажной трудовой книжки</a:t>
            </a: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 либо не подаст никакого заявления –  трудовую книжку необходимо оформить.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10526" y="3595082"/>
            <a:ext cx="8867909" cy="553998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b="1" i="1" dirty="0">
                <a:solidFill>
                  <a:prstClr val="white"/>
                </a:solidFill>
                <a:latin typeface="Arial Narrow" pitchFamily="34" charset="0"/>
              </a:rPr>
              <a:t>Работник впервые устраивается на работу в 2020 году и сразу выбирает электронную трудовую книжку. Можно ли не заводить на него бумажную трудовую?</a:t>
            </a:r>
          </a:p>
        </p:txBody>
      </p:sp>
    </p:spTree>
    <p:extLst>
      <p:ext uri="{BB962C8B-B14F-4D97-AF65-F5344CB8AC3E}">
        <p14:creationId xmlns:p14="http://schemas.microsoft.com/office/powerpoint/2010/main" xmlns="" val="2474628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6382" y="1"/>
            <a:ext cx="9150382" cy="659789"/>
          </a:xfrm>
          <a:prstGeom prst="rect">
            <a:avLst/>
          </a:prstGeom>
          <a:solidFill>
            <a:srgbClr val="297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-49696"/>
            <a:ext cx="8928992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ru-RU" sz="1600" dirty="0" smtClean="0">
                <a:solidFill>
                  <a:prstClr val="white"/>
                </a:solidFill>
                <a:latin typeface="Arial Black" pitchFamily="34" charset="0"/>
              </a:rPr>
              <a:t>ЭЛЕКТРОННЫЕ ТРУДОВЫЕ КНИЖКИ</a:t>
            </a:r>
          </a:p>
          <a:p>
            <a:pPr algn="ctr">
              <a:lnSpc>
                <a:spcPts val="2600"/>
              </a:lnSpc>
            </a:pPr>
            <a:r>
              <a:rPr lang="ru-RU" sz="2000" dirty="0" smtClean="0">
                <a:solidFill>
                  <a:prstClr val="white"/>
                </a:solidFill>
                <a:latin typeface="Arial Black" pitchFamily="34" charset="0"/>
              </a:rPr>
              <a:t>ВОПРОС – ОТВЕТ </a:t>
            </a:r>
            <a:endParaRPr lang="ru-RU" sz="20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382" y="1595814"/>
            <a:ext cx="8864718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  <a:spcAft>
                <a:spcPts val="600"/>
              </a:spcAft>
            </a:pP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Если работник подал заявление о том, что хочет перейти на электронную трудовую книжку, работодатель должен выдать ему на руки бумажную книжку, в которой имеется запись о выборе ЭТК (письмо Минтруда России от 13.03.2020 № 14-2/В-260).</a:t>
            </a:r>
          </a:p>
          <a:p>
            <a:pPr algn="just">
              <a:lnSpc>
                <a:spcPts val="1700"/>
              </a:lnSpc>
              <a:spcAft>
                <a:spcPts val="600"/>
              </a:spcAft>
            </a:pPr>
            <a:r>
              <a:rPr lang="ru-RU" spc="-20" dirty="0">
                <a:solidFill>
                  <a:prstClr val="black"/>
                </a:solidFill>
                <a:latin typeface="Arial Narrow" pitchFamily="34" charset="0"/>
              </a:rPr>
              <a:t>Запись </a:t>
            </a:r>
            <a:r>
              <a:rPr lang="ru-RU" spc="-20" dirty="0">
                <a:solidFill>
                  <a:srgbClr val="C00000"/>
                </a:solidFill>
                <a:latin typeface="Arial Narrow" pitchFamily="34" charset="0"/>
              </a:rPr>
              <a:t>должна быть заверена в общем порядке</a:t>
            </a:r>
            <a:r>
              <a:rPr lang="ru-RU" spc="-20" dirty="0">
                <a:solidFill>
                  <a:prstClr val="black"/>
                </a:solidFill>
                <a:latin typeface="Arial Narrow" pitchFamily="34" charset="0"/>
              </a:rPr>
              <a:t>, как это предусмотрено статьями 62 и 84.1 ТК РФ, а также пунктом 35 Правил ведения и хранения трудовых книжек </a:t>
            </a:r>
            <a:r>
              <a:rPr lang="ru-RU" sz="1600" i="1" spc="-20" dirty="0">
                <a:solidFill>
                  <a:prstClr val="black"/>
                </a:solidFill>
                <a:latin typeface="Arial Narrow" pitchFamily="34" charset="0"/>
              </a:rPr>
              <a:t>(утв. постановлением Правительства РФ от 16.04.03 № 225).</a:t>
            </a:r>
            <a:r>
              <a:rPr lang="ru-RU" spc="-20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endParaRPr lang="ru-RU" spc="-2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algn="just">
              <a:lnSpc>
                <a:spcPts val="1700"/>
              </a:lnSpc>
              <a:spcAft>
                <a:spcPts val="600"/>
              </a:spcAft>
            </a:pPr>
            <a:r>
              <a:rPr lang="ru-RU" spc="-20" dirty="0" smtClean="0">
                <a:solidFill>
                  <a:prstClr val="black"/>
                </a:solidFill>
                <a:latin typeface="Arial Narrow" pitchFamily="34" charset="0"/>
              </a:rPr>
              <a:t>То </a:t>
            </a:r>
            <a:r>
              <a:rPr lang="ru-RU" spc="-20" dirty="0">
                <a:solidFill>
                  <a:prstClr val="black"/>
                </a:solidFill>
                <a:latin typeface="Arial Narrow" pitchFamily="34" charset="0"/>
              </a:rPr>
              <a:t>есть на строчке, следующей за той, в которой сделана запись о выборе ЭТК, проставляется подпись работодателя или сотрудника, ответственного за ведение трудовых книжек, с указанием его должности. Если у организации или ИП есть печать, эта подпись заверяется соответствующим оттиском. На следующей строчке работник должен поставить свою подпись.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91" y="772551"/>
            <a:ext cx="8867909" cy="78483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b="1" i="1" dirty="0">
                <a:solidFill>
                  <a:prstClr val="white"/>
                </a:solidFill>
                <a:latin typeface="Arial Narrow" pitchFamily="34" charset="0"/>
              </a:rPr>
              <a:t>При выдаче трудовой книжки на руки </a:t>
            </a:r>
            <a:r>
              <a:rPr lang="ru-RU" b="1" i="1" dirty="0" smtClean="0">
                <a:solidFill>
                  <a:prstClr val="white"/>
                </a:solidFill>
                <a:latin typeface="Arial Narrow" pitchFamily="34" charset="0"/>
              </a:rPr>
              <a:t>в </a:t>
            </a:r>
            <a:r>
              <a:rPr lang="ru-RU" b="1" i="1" dirty="0">
                <a:solidFill>
                  <a:prstClr val="white"/>
                </a:solidFill>
                <a:latin typeface="Arial Narrow" pitchFamily="34" charset="0"/>
              </a:rPr>
              <a:t>трудовой книжке делается запись. Необходимо ли подписывать должностным лицом и заверять данную запись печатью организации по аналогии с записью об увольнении?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819" y="5016807"/>
            <a:ext cx="8864718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  <a:spcAft>
                <a:spcPts val="600"/>
              </a:spcAft>
            </a:pPr>
            <a:r>
              <a:rPr lang="ru-RU" spc="-20" dirty="0">
                <a:solidFill>
                  <a:prstClr val="black"/>
                </a:solidFill>
                <a:latin typeface="Arial Narrow" pitchFamily="34" charset="0"/>
              </a:rPr>
              <a:t>Р</a:t>
            </a:r>
            <a:r>
              <a:rPr lang="ru-RU" spc="-20" dirty="0" smtClean="0">
                <a:solidFill>
                  <a:prstClr val="black"/>
                </a:solidFill>
                <a:latin typeface="Arial Narrow" pitchFamily="34" charset="0"/>
              </a:rPr>
              <a:t>аботодатель </a:t>
            </a:r>
            <a:r>
              <a:rPr lang="ru-RU" spc="-20" dirty="0">
                <a:solidFill>
                  <a:srgbClr val="C00000"/>
                </a:solidFill>
                <a:latin typeface="Arial Narrow" pitchFamily="34" charset="0"/>
              </a:rPr>
              <a:t>не обязан выдавать СТД-Р </a:t>
            </a:r>
            <a:r>
              <a:rPr lang="ru-RU" spc="-20" dirty="0">
                <a:solidFill>
                  <a:prstClr val="black"/>
                </a:solidFill>
                <a:latin typeface="Arial Narrow" pitchFamily="34" charset="0"/>
              </a:rPr>
              <a:t>работнику, который выбрал бумажный вариант ведения трудовой книжки. При этом сотрудник может получить форму СТД-ПФР, если обратится в МФЦ, в ПФР или на единый портал </a:t>
            </a:r>
            <a:r>
              <a:rPr lang="ru-RU" spc="-20" dirty="0" err="1" smtClean="0">
                <a:solidFill>
                  <a:prstClr val="black"/>
                </a:solidFill>
                <a:latin typeface="Arial Narrow" pitchFamily="34" charset="0"/>
              </a:rPr>
              <a:t>госуслуг</a:t>
            </a:r>
            <a:endParaRPr lang="ru-RU" spc="-20" dirty="0">
              <a:solidFill>
                <a:prstClr val="black"/>
              </a:solidFill>
              <a:latin typeface="Arial Narrow" pitchFamily="34" charset="0"/>
            </a:endParaRPr>
          </a:p>
          <a:p>
            <a:pPr algn="just">
              <a:lnSpc>
                <a:spcPts val="1600"/>
              </a:lnSpc>
              <a:spcAft>
                <a:spcPts val="600"/>
              </a:spcAft>
            </a:pPr>
            <a:r>
              <a:rPr lang="ru-RU" sz="1600" i="1" spc="-20" dirty="0" smtClean="0">
                <a:solidFill>
                  <a:prstClr val="black"/>
                </a:solidFill>
                <a:latin typeface="Arial Narrow" pitchFamily="34" charset="0"/>
              </a:rPr>
              <a:t>(письмо Минтруда России от </a:t>
            </a:r>
            <a:r>
              <a:rPr lang="ru-RU" sz="1600" i="1" spc="-20" dirty="0">
                <a:solidFill>
                  <a:prstClr val="black"/>
                </a:solidFill>
                <a:latin typeface="Arial Narrow" pitchFamily="34" charset="0"/>
              </a:rPr>
              <a:t>16 июня 2020 г. № </a:t>
            </a:r>
            <a:r>
              <a:rPr lang="ru-RU" sz="1600" i="1" spc="-20" dirty="0" smtClean="0">
                <a:solidFill>
                  <a:prstClr val="black"/>
                </a:solidFill>
                <a:latin typeface="Arial Narrow" pitchFamily="34" charset="0"/>
              </a:rPr>
              <a:t>14-2/ООГ-8465)</a:t>
            </a:r>
            <a:endParaRPr lang="ru-RU" sz="1600" i="1" spc="-2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5997" y="4336432"/>
            <a:ext cx="8867909" cy="553998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b="1" i="1" dirty="0" smtClean="0">
                <a:solidFill>
                  <a:prstClr val="white"/>
                </a:solidFill>
                <a:latin typeface="Arial Narrow" pitchFamily="34" charset="0"/>
              </a:rPr>
              <a:t>Обязан ли </a:t>
            </a:r>
            <a:r>
              <a:rPr lang="ru-RU" b="1" i="1" dirty="0">
                <a:solidFill>
                  <a:prstClr val="white"/>
                </a:solidFill>
                <a:latin typeface="Arial Narrow" pitchFamily="34" charset="0"/>
              </a:rPr>
              <a:t>работодатель выдать по заявлению работницы сведения о трудовой деятельности по форме СТД-Р, если она не перешла на электронную трудовую книжку? </a:t>
            </a:r>
          </a:p>
        </p:txBody>
      </p:sp>
    </p:spTree>
    <p:extLst>
      <p:ext uri="{BB962C8B-B14F-4D97-AF65-F5344CB8AC3E}">
        <p14:creationId xmlns:p14="http://schemas.microsoft.com/office/powerpoint/2010/main" xmlns="" val="3828308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6382" y="1"/>
            <a:ext cx="9150382" cy="659789"/>
          </a:xfrm>
          <a:prstGeom prst="rect">
            <a:avLst/>
          </a:prstGeom>
          <a:solidFill>
            <a:srgbClr val="297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-49696"/>
            <a:ext cx="8928992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ru-RU" sz="1600" dirty="0" smtClean="0">
                <a:solidFill>
                  <a:prstClr val="white"/>
                </a:solidFill>
                <a:latin typeface="Arial Black" pitchFamily="34" charset="0"/>
              </a:rPr>
              <a:t>ЭЛЕКТРОННЫЕ ТРУДОВЫЕ КНИЖКИ</a:t>
            </a:r>
          </a:p>
          <a:p>
            <a:pPr algn="ctr">
              <a:lnSpc>
                <a:spcPts val="2600"/>
              </a:lnSpc>
            </a:pPr>
            <a:r>
              <a:rPr lang="ru-RU" sz="2000" dirty="0" smtClean="0">
                <a:solidFill>
                  <a:prstClr val="white"/>
                </a:solidFill>
                <a:latin typeface="Arial Black" pitchFamily="34" charset="0"/>
              </a:rPr>
              <a:t>ВОПРОС – ОТВЕТ </a:t>
            </a:r>
            <a:endParaRPr lang="ru-RU" sz="20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382" y="2492896"/>
            <a:ext cx="8864718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  <a:spcAft>
                <a:spcPts val="600"/>
              </a:spcAft>
            </a:pP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Графа 5 "Код выполняемой функции (при наличии)" формы СЗВ-ТД подлежит заполнению с </a:t>
            </a:r>
            <a:r>
              <a:rPr lang="ru-RU" dirty="0" smtClean="0">
                <a:solidFill>
                  <a:prstClr val="black"/>
                </a:solidFill>
                <a:latin typeface="Arial Narrow" pitchFamily="34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Arial Narrow" pitchFamily="34" charset="0"/>
              </a:rPr>
            </a:br>
            <a:r>
              <a:rPr lang="ru-RU" dirty="0" smtClean="0">
                <a:solidFill>
                  <a:prstClr val="black"/>
                </a:solidFill>
                <a:latin typeface="Arial Narrow" pitchFamily="34" charset="0"/>
              </a:rPr>
              <a:t>01.01.2021 </a:t>
            </a:r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работодателями</a:t>
            </a:r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, принявшими решение о применении профессиональных стандартов </a:t>
            </a: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по должностям, занимаемым соответствующими застрахованными лицами (работниками) </a:t>
            </a:r>
            <a:r>
              <a:rPr lang="ru-RU" dirty="0" smtClean="0">
                <a:solidFill>
                  <a:prstClr val="black"/>
                </a:solidFill>
                <a:latin typeface="Arial Narrow" pitchFamily="34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Arial Narrow" pitchFamily="34" charset="0"/>
              </a:rPr>
            </a:br>
            <a:r>
              <a:rPr lang="ru-RU" sz="1600" i="1" dirty="0" smtClean="0">
                <a:solidFill>
                  <a:prstClr val="black"/>
                </a:solidFill>
                <a:latin typeface="Arial Narrow" pitchFamily="34" charset="0"/>
              </a:rPr>
              <a:t>(письмо </a:t>
            </a:r>
            <a:r>
              <a:rPr lang="ru-RU" sz="1600" i="1" dirty="0">
                <a:solidFill>
                  <a:prstClr val="black"/>
                </a:solidFill>
                <a:latin typeface="Arial Narrow" pitchFamily="34" charset="0"/>
              </a:rPr>
              <a:t>Минтруда России от 05.03.2020 № 14-0/10/В-1704</a:t>
            </a:r>
            <a:r>
              <a:rPr lang="ru-RU" sz="1600" i="1" dirty="0" smtClean="0">
                <a:solidFill>
                  <a:prstClr val="black"/>
                </a:solidFill>
                <a:latin typeface="Arial Narrow" pitchFamily="34" charset="0"/>
              </a:rPr>
              <a:t>).</a:t>
            </a:r>
          </a:p>
          <a:p>
            <a:pPr algn="just">
              <a:lnSpc>
                <a:spcPts val="1800"/>
              </a:lnSpc>
              <a:spcAft>
                <a:spcPts val="600"/>
              </a:spcAft>
            </a:pPr>
            <a:r>
              <a:rPr lang="ru-RU" dirty="0" smtClean="0">
                <a:solidFill>
                  <a:prstClr val="black"/>
                </a:solidFill>
                <a:latin typeface="Arial Narrow" pitchFamily="34" charset="0"/>
              </a:rPr>
              <a:t>Обязанность </a:t>
            </a: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применять </a:t>
            </a:r>
            <a:r>
              <a:rPr lang="ru-RU" dirty="0" err="1">
                <a:solidFill>
                  <a:prstClr val="black"/>
                </a:solidFill>
                <a:latin typeface="Arial Narrow" pitchFamily="34" charset="0"/>
              </a:rPr>
              <a:t>профстанадарты</a:t>
            </a: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 возникает, если требования к квалификации установлены законодательством (ст. 195.3 ТК РФ).</a:t>
            </a:r>
          </a:p>
          <a:p>
            <a:pPr algn="just">
              <a:lnSpc>
                <a:spcPts val="1800"/>
              </a:lnSpc>
              <a:spcAft>
                <a:spcPts val="600"/>
              </a:spcAft>
            </a:pP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Таким образом, если по виду профессиональной деятельности, осуществляемой муниципальным служащим, </a:t>
            </a:r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принят профессиональный стандарт</a:t>
            </a: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, то квалификационные требования, установленные этим </a:t>
            </a:r>
            <a:r>
              <a:rPr lang="ru-RU" dirty="0" err="1">
                <a:solidFill>
                  <a:prstClr val="black"/>
                </a:solidFill>
                <a:latin typeface="Arial Narrow" pitchFamily="34" charset="0"/>
              </a:rPr>
              <a:t>профстандартом</a:t>
            </a: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, являются обязательными для </a:t>
            </a:r>
            <a:r>
              <a:rPr lang="ru-RU" dirty="0" smtClean="0">
                <a:solidFill>
                  <a:prstClr val="black"/>
                </a:solidFill>
                <a:latin typeface="Arial Narrow" pitchFamily="34" charset="0"/>
              </a:rPr>
              <a:t>применения</a:t>
            </a: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38" y="1213838"/>
            <a:ext cx="8867909" cy="1015663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b="1" i="1" dirty="0">
                <a:solidFill>
                  <a:prstClr val="white"/>
                </a:solidFill>
                <a:latin typeface="Arial Narrow" pitchFamily="34" charset="0"/>
              </a:rPr>
              <a:t>С 2021 года нужно будет вводить данные по общероссийскому классификатору занятий. Согласно классификатору есть "Руководитель органа местного самоуправления", а если муниципальные служащие, как их отражать в соответствии с классификатором?</a:t>
            </a:r>
          </a:p>
        </p:txBody>
      </p:sp>
    </p:spTree>
    <p:extLst>
      <p:ext uri="{BB962C8B-B14F-4D97-AF65-F5344CB8AC3E}">
        <p14:creationId xmlns:p14="http://schemas.microsoft.com/office/powerpoint/2010/main" xmlns="" val="3739137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318" y="980728"/>
            <a:ext cx="9065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 fontAlgn="auto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defRPr sz="2000" b="1">
                <a:solidFill>
                  <a:srgbClr val="C00000"/>
                </a:solidFill>
                <a:latin typeface="Arial Black" pitchFamily="34" charset="0"/>
              </a:defRPr>
            </a:lvl1pPr>
          </a:lstStyle>
          <a:p>
            <a:pPr>
              <a:lnSpc>
                <a:spcPts val="1600"/>
              </a:lnSpc>
              <a:spcAft>
                <a:spcPts val="0"/>
              </a:spcAft>
            </a:pPr>
            <a:r>
              <a:rPr lang="ru-RU" sz="1800" dirty="0" smtClean="0"/>
              <a:t>РАЗДЕЛ: </a:t>
            </a:r>
            <a:br>
              <a:rPr lang="ru-RU" sz="1800" dirty="0" smtClean="0"/>
            </a:br>
            <a:r>
              <a:rPr lang="ru-RU" sz="1800" spc="10" dirty="0" smtClean="0">
                <a:latin typeface="Arial Narrow" pitchFamily="34" charset="0"/>
              </a:rPr>
              <a:t>"</a:t>
            </a:r>
            <a:r>
              <a:rPr lang="ru-RU" sz="1800" dirty="0" smtClean="0"/>
              <a:t>Сведения о трудовой деятельности </a:t>
            </a:r>
            <a:br>
              <a:rPr lang="ru-RU" sz="1800" dirty="0" smtClean="0"/>
            </a:br>
            <a:r>
              <a:rPr lang="ru-RU" sz="1800" dirty="0" smtClean="0"/>
              <a:t>зарегистрированного лица</a:t>
            </a:r>
            <a:r>
              <a:rPr lang="ru-RU" sz="1800" spc="10" dirty="0" smtClean="0">
                <a:latin typeface="Arial Narrow" pitchFamily="34" charset="0"/>
              </a:rPr>
              <a:t>"</a:t>
            </a:r>
            <a:endParaRPr lang="ru-RU" sz="1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623" y="1844824"/>
            <a:ext cx="8388424" cy="646331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Arial Narrow" pitchFamily="34" charset="0"/>
              </a:rPr>
              <a:t>графа "Трудовая функция (должность, профессия, специальность, квалификация, конкретный вид поручаемой работы), структурное подразделение"</a:t>
            </a:r>
            <a:endParaRPr lang="ru-RU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275" y="6237312"/>
            <a:ext cx="8968008" cy="481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600" i="1" spc="-2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*Порядок </a:t>
            </a:r>
            <a:r>
              <a:rPr lang="ru-RU" sz="1600" i="1" spc="-2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заполнения формы "Сведения о трудовой деятельности зарегистрированного лица (СЗВ-ТД)", </a:t>
            </a:r>
            <a:r>
              <a:rPr lang="ru-RU" sz="1600" i="1" spc="-2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утвержденный постановлением </a:t>
            </a:r>
            <a:r>
              <a:rPr lang="ru-RU" sz="1600" i="1" spc="-2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Правления ПФР № 730п</a:t>
            </a:r>
            <a:endParaRPr lang="ru-RU" sz="1600" i="1" spc="-2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2866075"/>
            <a:ext cx="8969305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700"/>
              </a:lnSpc>
            </a:pPr>
            <a:r>
              <a:rPr lang="ru-RU" dirty="0">
                <a:latin typeface="Arial Narrow" pitchFamily="34" charset="0"/>
              </a:rPr>
              <a:t>Согласно </a:t>
            </a:r>
            <a:r>
              <a:rPr lang="ru-RU" dirty="0" err="1">
                <a:latin typeface="Arial Narrow" pitchFamily="34" charset="0"/>
              </a:rPr>
              <a:t>пп</a:t>
            </a:r>
            <a:r>
              <a:rPr lang="ru-RU" dirty="0">
                <a:latin typeface="Arial Narrow" pitchFamily="34" charset="0"/>
              </a:rPr>
              <a:t>. </a:t>
            </a:r>
            <a:r>
              <a:rPr lang="ru-RU" dirty="0" smtClean="0">
                <a:latin typeface="Arial Narrow" pitchFamily="34" charset="0"/>
              </a:rPr>
              <a:t>2.5.4 Порядка</a:t>
            </a:r>
            <a:r>
              <a:rPr lang="ru-RU" dirty="0">
                <a:latin typeface="Arial Narrow" pitchFamily="34" charset="0"/>
              </a:rPr>
              <a:t>*  </a:t>
            </a:r>
            <a:r>
              <a:rPr lang="ru-RU" dirty="0" smtClean="0">
                <a:latin typeface="Arial Narrow" pitchFamily="34" charset="0"/>
              </a:rPr>
              <a:t>указывается наименование </a:t>
            </a:r>
            <a:r>
              <a:rPr lang="ru-RU" dirty="0">
                <a:latin typeface="Arial Narrow" pitchFamily="34" charset="0"/>
              </a:rPr>
              <a:t>должности (работы), специальности, профессии с указанием квалификации, конкретный вид поручаемой работы и наименование структурного </a:t>
            </a:r>
            <a:r>
              <a:rPr lang="ru-RU" dirty="0" smtClean="0">
                <a:latin typeface="Arial Narrow" pitchFamily="34" charset="0"/>
              </a:rPr>
              <a:t>подразделения в соответствии со штатным расписанием.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3717032"/>
            <a:ext cx="8969305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700"/>
              </a:lnSpc>
            </a:pPr>
            <a:r>
              <a:rPr lang="ru-RU" dirty="0" smtClean="0">
                <a:latin typeface="Arial Narrow" pitchFamily="34" charset="0"/>
              </a:rPr>
              <a:t>Если в </a:t>
            </a:r>
            <a:r>
              <a:rPr lang="ru-RU" dirty="0">
                <a:latin typeface="Arial Narrow" pitchFamily="34" charset="0"/>
              </a:rPr>
              <a:t>соответствии с федеральными законами с выполнением работ по определенным должностям, специальностям или профессиям связано </a:t>
            </a:r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предоставление льгот либо наличие ограничений</a:t>
            </a:r>
            <a:r>
              <a:rPr lang="ru-RU" dirty="0">
                <a:latin typeface="Arial Narrow" pitchFamily="34" charset="0"/>
              </a:rPr>
              <a:t>, </a:t>
            </a:r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то наименование этих должностей, специальностей или профессий и квалификационные требования к ним должны соответствовать </a:t>
            </a:r>
            <a:r>
              <a:rPr lang="ru-RU" dirty="0">
                <a:latin typeface="Arial Narrow" pitchFamily="34" charset="0"/>
              </a:rPr>
              <a:t>наименованиям и требованиям, предусмотренным соответствующими квалификационными справочниками или соответствующими положениям профессиональных </a:t>
            </a:r>
            <a:r>
              <a:rPr lang="ru-RU" dirty="0" smtClean="0">
                <a:latin typeface="Arial Narrow" pitchFamily="34" charset="0"/>
              </a:rPr>
              <a:t>стандартов </a:t>
            </a:r>
            <a:r>
              <a:rPr lang="ru-RU" dirty="0">
                <a:latin typeface="Arial Narrow" pitchFamily="34" charset="0"/>
              </a:rPr>
              <a:t>или реестров соответствующих должностей.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253494"/>
            <a:ext cx="8969306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700"/>
              </a:lnSpc>
            </a:pPr>
            <a:r>
              <a:rPr lang="ru-RU" dirty="0">
                <a:latin typeface="Arial Narrow" pitchFamily="34" charset="0"/>
              </a:rPr>
              <a:t>Для </a:t>
            </a:r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государственных и муниципальных служащих</a:t>
            </a:r>
            <a:r>
              <a:rPr lang="ru-RU" dirty="0">
                <a:latin typeface="Arial Narrow" pitchFamily="34" charset="0"/>
              </a:rPr>
              <a:t> также указывается </a:t>
            </a:r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код должности </a:t>
            </a:r>
            <a:r>
              <a:rPr lang="ru-RU" dirty="0">
                <a:latin typeface="Arial Narrow" pitchFamily="34" charset="0"/>
              </a:rPr>
              <a:t>по соответствующему реестру должностей.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6382" y="1"/>
            <a:ext cx="9150382" cy="659789"/>
          </a:xfrm>
          <a:prstGeom prst="rect">
            <a:avLst/>
          </a:prstGeom>
          <a:solidFill>
            <a:srgbClr val="297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439" y="222545"/>
            <a:ext cx="8317733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solidFill>
                  <a:schemeClr val="bg1"/>
                </a:solidFill>
                <a:latin typeface="Arial Black" pitchFamily="34" charset="0"/>
              </a:rPr>
              <a:t>О ЗАПОЛНЕНИИ СЗВ-ТД</a:t>
            </a:r>
            <a:endParaRPr lang="ru-RU" sz="2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913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66" t="25268" r="6170" b="15195"/>
          <a:stretch/>
        </p:blipFill>
        <p:spPr bwMode="auto">
          <a:xfrm>
            <a:off x="63261" y="3758249"/>
            <a:ext cx="4035227" cy="265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551" y="908720"/>
            <a:ext cx="906592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 fontAlgn="auto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defRPr sz="2000" b="1">
                <a:solidFill>
                  <a:srgbClr val="C00000"/>
                </a:solidFill>
                <a:latin typeface="Arial Black" pitchFamily="34" charset="0"/>
              </a:defRPr>
            </a:lvl1pPr>
          </a:lstStyle>
          <a:p>
            <a:pPr>
              <a:lnSpc>
                <a:spcPts val="1600"/>
              </a:lnSpc>
              <a:spcAft>
                <a:spcPts val="0"/>
              </a:spcAft>
            </a:pPr>
            <a:r>
              <a:rPr lang="ru-RU" sz="1800" dirty="0" smtClean="0"/>
              <a:t>РАЗДЕЛ: </a:t>
            </a:r>
            <a:br>
              <a:rPr lang="ru-RU" sz="1800" dirty="0" smtClean="0"/>
            </a:br>
            <a:r>
              <a:rPr lang="ru-RU" sz="1800" spc="10" dirty="0" smtClean="0">
                <a:latin typeface="Arial Narrow" pitchFamily="34" charset="0"/>
              </a:rPr>
              <a:t>"</a:t>
            </a:r>
            <a:r>
              <a:rPr lang="ru-RU" sz="1800" dirty="0" smtClean="0"/>
              <a:t>Сведения о трудовой деятельности зарегистрированного лица</a:t>
            </a:r>
            <a:r>
              <a:rPr lang="ru-RU" sz="1800" spc="10" dirty="0" smtClean="0">
                <a:latin typeface="Arial Narrow" pitchFamily="34" charset="0"/>
              </a:rPr>
              <a:t>"</a:t>
            </a:r>
            <a:endParaRPr 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666" y="1556792"/>
            <a:ext cx="5004048" cy="36933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Arial Narrow" pitchFamily="34" charset="0"/>
              </a:rPr>
              <a:t>графа "Код выполняемой функции (при наличии</a:t>
            </a:r>
            <a:r>
              <a:rPr lang="ru-RU" b="1" i="1" dirty="0" smtClean="0">
                <a:solidFill>
                  <a:schemeClr val="bg1"/>
                </a:solidFill>
                <a:latin typeface="Arial Narrow" pitchFamily="34" charset="0"/>
              </a:rPr>
              <a:t>)"</a:t>
            </a:r>
            <a:endParaRPr lang="ru-RU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868262"/>
            <a:ext cx="4067944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sz="2000" b="1" spc="-30" dirty="0" smtClean="0">
                <a:solidFill>
                  <a:srgbClr val="0B0BF9"/>
                </a:solidFill>
                <a:latin typeface="Arial Narrow" pitchFamily="34" charset="0"/>
              </a:rPr>
              <a:t>ГДЕ ВЗЯТЬ КОД ВЫПОЛНЯЕМОЙ ТРУДОВОЙ ФУНКЦИИ?</a:t>
            </a:r>
            <a:endParaRPr lang="ru-RU" sz="2000" b="1" spc="-30" dirty="0">
              <a:solidFill>
                <a:srgbClr val="0B0BF9"/>
              </a:solidFill>
              <a:latin typeface="Arial Narrow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6" t="12621" r="27423" b="10668"/>
          <a:stretch/>
        </p:blipFill>
        <p:spPr bwMode="auto">
          <a:xfrm>
            <a:off x="4019897" y="2728537"/>
            <a:ext cx="5046024" cy="406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25032" y="3282535"/>
            <a:ext cx="401519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rgbClr val="0B0BF9"/>
                </a:solidFill>
                <a:latin typeface="Arial Narrow" pitchFamily="34" charset="0"/>
              </a:rPr>
              <a:t>код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100392" y="3045490"/>
            <a:ext cx="1043608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100" b="1" spc="-30" dirty="0">
                <a:solidFill>
                  <a:srgbClr val="0B0BF9"/>
                </a:solidFill>
                <a:latin typeface="Arial Narrow" pitchFamily="34" charset="0"/>
              </a:rPr>
              <a:t>у</a:t>
            </a:r>
            <a:r>
              <a:rPr lang="ru-RU" sz="1100" b="1" spc="-30" dirty="0" smtClean="0">
                <a:solidFill>
                  <a:srgbClr val="0B0BF9"/>
                </a:solidFill>
                <a:latin typeface="Arial Narrow" pitchFamily="34" charset="0"/>
              </a:rPr>
              <a:t>ровень (подуровень) квалификации</a:t>
            </a:r>
            <a:endParaRPr lang="ru-RU" sz="11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225900" y="6159137"/>
            <a:ext cx="401519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rgbClr val="0B0BF9"/>
                </a:solidFill>
                <a:latin typeface="Arial Narrow" pitchFamily="34" charset="0"/>
              </a:rPr>
              <a:t>код</a:t>
            </a:r>
            <a:endParaRPr lang="ru-RU" sz="1200" dirty="0"/>
          </a:p>
        </p:txBody>
      </p:sp>
      <p:sp>
        <p:nvSpPr>
          <p:cNvPr id="2" name="Овал 1"/>
          <p:cNvSpPr/>
          <p:nvPr/>
        </p:nvSpPr>
        <p:spPr>
          <a:xfrm>
            <a:off x="2886600" y="5658205"/>
            <a:ext cx="1080120" cy="777931"/>
          </a:xfrm>
          <a:prstGeom prst="ellipse">
            <a:avLst/>
          </a:prstGeom>
          <a:noFill/>
          <a:ln w="19050">
            <a:solidFill>
              <a:srgbClr val="0B0B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102041" y="5827720"/>
            <a:ext cx="696170" cy="33141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algn="ctr"/>
            <a:r>
              <a:rPr lang="ru-RU" sz="1400" b="1" spc="-30" dirty="0" smtClean="0">
                <a:solidFill>
                  <a:srgbClr val="C00000"/>
                </a:solidFill>
                <a:latin typeface="Arial Narrow" pitchFamily="34" charset="0"/>
              </a:rPr>
              <a:t>40.054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88810" y="3693220"/>
            <a:ext cx="200759" cy="310295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txBody>
          <a:bodyPr wrap="square">
            <a:noAutofit/>
          </a:bodyPr>
          <a:lstStyle/>
          <a:p>
            <a:pPr algn="ctr"/>
            <a:r>
              <a:rPr lang="ru-RU" sz="1400" b="1" spc="-30" dirty="0" smtClean="0">
                <a:solidFill>
                  <a:srgbClr val="C00000"/>
                </a:solidFill>
                <a:latin typeface="Arial Narrow" pitchFamily="34" charset="0"/>
              </a:rPr>
              <a:t>А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924324" y="3669002"/>
            <a:ext cx="517958" cy="358732"/>
          </a:xfrm>
          <a:prstGeom prst="ellipse">
            <a:avLst/>
          </a:prstGeom>
          <a:noFill/>
          <a:ln w="19050">
            <a:solidFill>
              <a:srgbClr val="0B0B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492247" y="3678669"/>
            <a:ext cx="200759" cy="29896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txBody>
          <a:bodyPr wrap="square">
            <a:no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6</a:t>
            </a:r>
            <a:endParaRPr lang="ru-RU" sz="1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341382" y="3678668"/>
            <a:ext cx="540060" cy="278613"/>
          </a:xfrm>
          <a:prstGeom prst="ellipse">
            <a:avLst/>
          </a:prstGeom>
          <a:noFill/>
          <a:ln w="19050">
            <a:solidFill>
              <a:srgbClr val="0B0B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9159" y="3447908"/>
            <a:ext cx="4067944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i="1" spc="-30" dirty="0" smtClean="0">
                <a:latin typeface="Arial Narrow" pitchFamily="34" charset="0"/>
              </a:rPr>
              <a:t>ПРИМЕР:</a:t>
            </a:r>
            <a:endParaRPr lang="ru-RU" i="1" spc="-30" dirty="0">
              <a:latin typeface="Arial Narrow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000753" y="4310184"/>
            <a:ext cx="2101287" cy="777931"/>
          </a:xfrm>
          <a:prstGeom prst="ellipse">
            <a:avLst/>
          </a:prstGeom>
          <a:noFill/>
          <a:ln w="19050">
            <a:solidFill>
              <a:srgbClr val="0B0B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0" y="2071115"/>
            <a:ext cx="90878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600"/>
              </a:lnSpc>
              <a:defRPr/>
            </a:pPr>
            <a:r>
              <a:rPr lang="ru-RU" spc="-30" dirty="0" smtClean="0">
                <a:latin typeface="Arial Narrow" pitchFamily="34" charset="0"/>
              </a:rPr>
              <a:t>Подлежит заполнению </a:t>
            </a:r>
            <a:r>
              <a:rPr lang="ru-RU" spc="-30" dirty="0" smtClean="0">
                <a:solidFill>
                  <a:srgbClr val="C00000"/>
                </a:solidFill>
                <a:latin typeface="Arial Narrow" pitchFamily="34" charset="0"/>
              </a:rPr>
              <a:t>после 1 января 2021 года </a:t>
            </a:r>
            <a:r>
              <a:rPr lang="ru-RU" spc="-30" dirty="0" smtClean="0">
                <a:latin typeface="Arial Narrow" pitchFamily="34" charset="0"/>
              </a:rPr>
              <a:t>работодателями, </a:t>
            </a:r>
            <a:r>
              <a:rPr lang="ru-RU" spc="-30" dirty="0" smtClean="0">
                <a:solidFill>
                  <a:srgbClr val="C00000"/>
                </a:solidFill>
                <a:latin typeface="Arial Narrow" pitchFamily="34" charset="0"/>
              </a:rPr>
              <a:t>принявшими решение о применении </a:t>
            </a:r>
            <a:r>
              <a:rPr lang="ru-RU" spc="-30" dirty="0" err="1" smtClean="0">
                <a:solidFill>
                  <a:srgbClr val="C00000"/>
                </a:solidFill>
                <a:latin typeface="Arial Narrow" pitchFamily="34" charset="0"/>
              </a:rPr>
              <a:t>профстандартов</a:t>
            </a:r>
            <a:r>
              <a:rPr lang="ru-RU" spc="-30" dirty="0" smtClean="0">
                <a:latin typeface="Arial Narrow" pitchFamily="34" charset="0"/>
              </a:rPr>
              <a:t> по должностям, занимаемым соответствующими работниками </a:t>
            </a:r>
          </a:p>
          <a:p>
            <a:pPr lvl="0">
              <a:lnSpc>
                <a:spcPts val="1600"/>
              </a:lnSpc>
              <a:defRPr/>
            </a:pPr>
            <a:r>
              <a:rPr lang="ru-RU" sz="1400" i="1" dirty="0" smtClean="0">
                <a:solidFill>
                  <a:srgbClr val="0B0BF9"/>
                </a:solidFill>
              </a:rPr>
              <a:t>(письмо Минтруда России от 05.03.2020 N 14-0/10/В-1704)</a:t>
            </a:r>
            <a:endParaRPr lang="ru-RU" sz="1400" i="1" dirty="0">
              <a:solidFill>
                <a:srgbClr val="0B0BF9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17893" y="3781783"/>
            <a:ext cx="1627031" cy="310295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txBody>
          <a:bodyPr wrap="square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40.054-А-6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6382" y="1"/>
            <a:ext cx="9150382" cy="659789"/>
          </a:xfrm>
          <a:prstGeom prst="rect">
            <a:avLst/>
          </a:prstGeom>
          <a:solidFill>
            <a:srgbClr val="297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4439" y="222545"/>
            <a:ext cx="8317733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solidFill>
                  <a:schemeClr val="bg1"/>
                </a:solidFill>
                <a:latin typeface="Arial Black" pitchFamily="34" charset="0"/>
              </a:rPr>
              <a:t>О ЗАПОЛНЕНИИ СЗВ-ТД</a:t>
            </a:r>
            <a:endParaRPr lang="ru-RU" sz="2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26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738206" y="908720"/>
            <a:ext cx="40679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spc="-30" dirty="0" smtClean="0">
                <a:latin typeface="Arial Narrow" pitchFamily="34" charset="0"/>
              </a:rPr>
              <a:t>ПРОФЕССИОНАЛЬНЫЕ СТАНДАРТЫ</a:t>
            </a:r>
          </a:p>
          <a:p>
            <a:pPr algn="ctr">
              <a:lnSpc>
                <a:spcPts val="2000"/>
              </a:lnSpc>
            </a:pPr>
            <a:r>
              <a:rPr lang="ru-RU" sz="2000" b="1" spc="-30" dirty="0" smtClean="0">
                <a:solidFill>
                  <a:srgbClr val="C00000"/>
                </a:solidFill>
                <a:latin typeface="Arial Narrow" pitchFamily="34" charset="0"/>
              </a:rPr>
              <a:t>ОБЯЗАТЕЛЬНЫ ДЛЯ ПРИМЕНЕНИЯ</a:t>
            </a:r>
          </a:p>
          <a:p>
            <a:pPr algn="ctr">
              <a:lnSpc>
                <a:spcPts val="2000"/>
              </a:lnSpc>
            </a:pPr>
            <a:r>
              <a:rPr lang="ru-RU" sz="2000" spc="-30" dirty="0" smtClean="0">
                <a:solidFill>
                  <a:srgbClr val="C00000"/>
                </a:solidFill>
                <a:latin typeface="Arial Narrow" pitchFamily="34" charset="0"/>
              </a:rPr>
              <a:t>работодателями:</a:t>
            </a:r>
            <a:endParaRPr lang="ru-RU" sz="2000" spc="-3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3203913"/>
            <a:ext cx="2460650" cy="78483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В ЧАСТИ НАИМЕНОВАНИЯ ДОЛЖНОСТИ</a:t>
            </a:r>
            <a:endParaRPr lang="ru-RU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21041" y="3194892"/>
            <a:ext cx="6366790" cy="1709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600" dirty="0">
                <a:latin typeface="Arial Narrow" pitchFamily="34" charset="0"/>
              </a:rPr>
              <a:t>Если в соответствии с </a:t>
            </a:r>
            <a:r>
              <a:rPr lang="ru-RU" sz="1600" dirty="0" smtClean="0">
                <a:latin typeface="Arial Narrow" pitchFamily="34" charset="0"/>
              </a:rPr>
              <a:t>ТК РФ, </a:t>
            </a:r>
            <a:r>
              <a:rPr lang="ru-RU" sz="1600" dirty="0">
                <a:latin typeface="Arial Narrow" pitchFamily="34" charset="0"/>
              </a:rPr>
              <a:t>иными федеральными законами с выполнением работ по определенным должностям, профессиям, специальностям </a:t>
            </a:r>
            <a:r>
              <a:rPr lang="ru-RU" sz="1600" b="1" dirty="0">
                <a:latin typeface="Arial Narrow" pitchFamily="34" charset="0"/>
              </a:rPr>
              <a:t>связано предоставление компенсаций и льгот либо наличие ограничений</a:t>
            </a:r>
            <a:r>
              <a:rPr lang="ru-RU" sz="1600" dirty="0">
                <a:latin typeface="Arial Narrow" pitchFamily="34" charset="0"/>
              </a:rPr>
              <a:t>, то </a:t>
            </a:r>
            <a:r>
              <a:rPr lang="ru-RU" sz="1600" dirty="0">
                <a:solidFill>
                  <a:srgbClr val="C00000"/>
                </a:solidFill>
                <a:latin typeface="Arial Narrow" pitchFamily="34" charset="0"/>
              </a:rPr>
              <a:t>наименование этих должностей, профессий или специальностей и квалификационные требования к ним должны соответствовать</a:t>
            </a: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Arial Narrow" pitchFamily="34" charset="0"/>
              </a:rPr>
              <a:t>наименованиям </a:t>
            </a:r>
            <a:r>
              <a:rPr lang="ru-RU" sz="1600" dirty="0">
                <a:solidFill>
                  <a:srgbClr val="C00000"/>
                </a:solidFill>
                <a:latin typeface="Arial Narrow" pitchFamily="34" charset="0"/>
              </a:rPr>
              <a:t>и требованиям, указанным в квалификационных справочниках</a:t>
            </a:r>
            <a:r>
              <a:rPr lang="ru-RU" sz="1600" dirty="0">
                <a:latin typeface="Arial Narrow" pitchFamily="34" charset="0"/>
              </a:rPr>
              <a:t>, утверждаемых в порядке, устанавливаемом Правительством Российской Федерации, </a:t>
            </a:r>
            <a:r>
              <a:rPr lang="ru-RU" sz="1600" dirty="0">
                <a:solidFill>
                  <a:srgbClr val="C00000"/>
                </a:solidFill>
                <a:latin typeface="Arial Narrow" pitchFamily="34" charset="0"/>
              </a:rPr>
              <a:t>или соответствующим положениям </a:t>
            </a:r>
            <a:r>
              <a:rPr lang="ru-RU" sz="1600" dirty="0" err="1" smtClean="0">
                <a:solidFill>
                  <a:srgbClr val="C00000"/>
                </a:solidFill>
                <a:latin typeface="Arial Narrow" pitchFamily="34" charset="0"/>
              </a:rPr>
              <a:t>профес-сиональных</a:t>
            </a:r>
            <a:r>
              <a:rPr lang="ru-RU" sz="1600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Arial Narrow" pitchFamily="34" charset="0"/>
              </a:rPr>
              <a:t>стандартов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194" y="4167857"/>
            <a:ext cx="2526417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400"/>
              </a:lnSpc>
              <a:defRPr/>
            </a:pPr>
            <a:r>
              <a:rPr lang="ru-RU" b="1" spc="-30" dirty="0">
                <a:solidFill>
                  <a:srgbClr val="C00000"/>
                </a:solidFill>
                <a:latin typeface="Arial Narrow" pitchFamily="34" charset="0"/>
              </a:rPr>
              <a:t>с</a:t>
            </a:r>
            <a:r>
              <a:rPr lang="ru-RU" b="1" spc="-30" dirty="0" smtClean="0">
                <a:solidFill>
                  <a:srgbClr val="C00000"/>
                </a:solidFill>
                <a:latin typeface="Arial Narrow" pitchFamily="34" charset="0"/>
              </a:rPr>
              <a:t>т. </a:t>
            </a:r>
            <a:r>
              <a:rPr lang="ru-RU" sz="2400" b="1" spc="-30" dirty="0" smtClean="0">
                <a:solidFill>
                  <a:srgbClr val="C00000"/>
                </a:solidFill>
                <a:latin typeface="Arial Narrow" pitchFamily="34" charset="0"/>
              </a:rPr>
              <a:t>57</a:t>
            </a:r>
            <a:r>
              <a:rPr lang="ru-RU" b="1" spc="-30" dirty="0" smtClean="0">
                <a:solidFill>
                  <a:srgbClr val="C00000"/>
                </a:solidFill>
                <a:latin typeface="Arial Narrow" pitchFamily="34" charset="0"/>
              </a:rPr>
              <a:t> ТК РФ</a:t>
            </a:r>
            <a:endParaRPr lang="ru-RU" b="1" spc="-3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6862" y="1918973"/>
            <a:ext cx="2697923" cy="553998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В ЧАСТИ ТРЕБОВАНИЙ К КВАЛИФИКАЦИИ</a:t>
            </a:r>
            <a:endParaRPr lang="ru-RU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5767" y="2601621"/>
            <a:ext cx="2526417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400"/>
              </a:lnSpc>
              <a:defRPr/>
            </a:pPr>
            <a:r>
              <a:rPr lang="ru-RU" b="1" spc="-30" dirty="0">
                <a:solidFill>
                  <a:srgbClr val="C00000"/>
                </a:solidFill>
                <a:latin typeface="Arial Narrow" pitchFamily="34" charset="0"/>
              </a:rPr>
              <a:t>с</a:t>
            </a:r>
            <a:r>
              <a:rPr lang="ru-RU" b="1" spc="-30" dirty="0" smtClean="0">
                <a:solidFill>
                  <a:srgbClr val="C00000"/>
                </a:solidFill>
                <a:latin typeface="Arial Narrow" pitchFamily="34" charset="0"/>
              </a:rPr>
              <a:t>т. </a:t>
            </a:r>
            <a:r>
              <a:rPr lang="ru-RU" sz="2400" b="1" spc="-30" dirty="0" smtClean="0">
                <a:solidFill>
                  <a:srgbClr val="C00000"/>
                </a:solidFill>
                <a:latin typeface="Arial Narrow" pitchFamily="34" charset="0"/>
              </a:rPr>
              <a:t>195.3</a:t>
            </a:r>
            <a:r>
              <a:rPr lang="ru-RU" b="1" spc="-30" dirty="0" smtClean="0">
                <a:solidFill>
                  <a:srgbClr val="C00000"/>
                </a:solidFill>
                <a:latin typeface="Arial Narrow" pitchFamily="34" charset="0"/>
              </a:rPr>
              <a:t> ТК РФ</a:t>
            </a:r>
            <a:endParaRPr lang="ru-RU" b="1" spc="-3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21041" y="2016917"/>
            <a:ext cx="6366790" cy="991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600" dirty="0">
                <a:latin typeface="Arial Narrow" pitchFamily="34" charset="0"/>
              </a:rPr>
              <a:t>Если </a:t>
            </a:r>
            <a:r>
              <a:rPr lang="ru-RU" sz="1600" dirty="0" smtClean="0">
                <a:latin typeface="Arial Narrow" pitchFamily="34" charset="0"/>
              </a:rPr>
              <a:t>ТК РФ, </a:t>
            </a:r>
            <a:r>
              <a:rPr lang="ru-RU" sz="1600" dirty="0">
                <a:latin typeface="Arial Narrow" pitchFamily="34" charset="0"/>
              </a:rPr>
              <a:t>другими федеральными законами, иными нормативными правовыми актами </a:t>
            </a:r>
            <a:r>
              <a:rPr lang="ru-RU" sz="1600" dirty="0" smtClean="0">
                <a:latin typeface="Arial Narrow" pitchFamily="34" charset="0"/>
              </a:rPr>
              <a:t>РФ </a:t>
            </a:r>
            <a:r>
              <a:rPr lang="ru-RU" sz="1600" dirty="0" smtClean="0">
                <a:solidFill>
                  <a:srgbClr val="C00000"/>
                </a:solidFill>
                <a:latin typeface="Arial Narrow" pitchFamily="34" charset="0"/>
              </a:rPr>
              <a:t>установлены </a:t>
            </a:r>
            <a:r>
              <a:rPr lang="ru-RU" sz="1600" dirty="0">
                <a:solidFill>
                  <a:srgbClr val="C00000"/>
                </a:solidFill>
                <a:latin typeface="Arial Narrow" pitchFamily="34" charset="0"/>
              </a:rPr>
              <a:t>требования к квалификации</a:t>
            </a:r>
            <a:r>
              <a:rPr lang="ru-RU" sz="1600" dirty="0">
                <a:latin typeface="Arial Narrow" pitchFamily="34" charset="0"/>
              </a:rPr>
              <a:t>, необходимой работнику для выполнения определенной трудовой функции, </a:t>
            </a:r>
            <a:r>
              <a:rPr lang="ru-RU" sz="1600" b="1" dirty="0">
                <a:latin typeface="Arial Narrow" pitchFamily="34" charset="0"/>
              </a:rPr>
              <a:t>профессиональные стандарты в части указанных требований </a:t>
            </a:r>
            <a:r>
              <a:rPr lang="ru-RU" sz="1600" dirty="0">
                <a:solidFill>
                  <a:srgbClr val="C00000"/>
                </a:solidFill>
                <a:latin typeface="Arial Narrow" pitchFamily="34" charset="0"/>
              </a:rPr>
              <a:t>обязательны для применения </a:t>
            </a:r>
            <a:r>
              <a:rPr lang="ru-RU" sz="1600" dirty="0">
                <a:latin typeface="Arial Narrow" pitchFamily="34" charset="0"/>
              </a:rPr>
              <a:t>работодателями.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913" y="5085184"/>
            <a:ext cx="90460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B0BF9"/>
                </a:solidFill>
                <a:latin typeface="Arial Narrow" pitchFamily="34" charset="0"/>
              </a:rPr>
              <a:t>Федеральным законом </a:t>
            </a:r>
            <a:r>
              <a:rPr lang="ru-RU" sz="1600" dirty="0" smtClean="0">
                <a:solidFill>
                  <a:srgbClr val="0B0BF9"/>
                </a:solidFill>
                <a:latin typeface="Arial Narrow" pitchFamily="34" charset="0"/>
              </a:rPr>
              <a:t>от </a:t>
            </a:r>
            <a:r>
              <a:rPr lang="ru-RU" sz="1600" dirty="0">
                <a:solidFill>
                  <a:srgbClr val="0B0BF9"/>
                </a:solidFill>
                <a:latin typeface="Arial Narrow" pitchFamily="34" charset="0"/>
              </a:rPr>
              <a:t>28.12.2013 </a:t>
            </a:r>
            <a:r>
              <a:rPr lang="ru-RU" sz="1600" dirty="0" smtClean="0">
                <a:solidFill>
                  <a:srgbClr val="0B0BF9"/>
                </a:solidFill>
                <a:latin typeface="Arial Narrow" pitchFamily="34" charset="0"/>
              </a:rPr>
              <a:t>№ 400-ФЗ </a:t>
            </a:r>
            <a:r>
              <a:rPr lang="ru-RU" sz="1600" dirty="0" smtClean="0">
                <a:latin typeface="Arial Narrow" pitchFamily="34" charset="0"/>
              </a:rPr>
              <a:t>"О страховых пенсиях" </a:t>
            </a:r>
            <a:r>
              <a:rPr lang="ru-RU" sz="1600" dirty="0">
                <a:latin typeface="Arial Narrow" pitchFamily="34" charset="0"/>
              </a:rPr>
              <a:t>предусмотрены </a:t>
            </a:r>
            <a:r>
              <a:rPr lang="ru-RU" sz="1600" dirty="0" smtClean="0">
                <a:latin typeface="Arial Narrow" pitchFamily="34" charset="0"/>
              </a:rPr>
              <a:t>случаи </a:t>
            </a:r>
            <a:r>
              <a:rPr lang="ru-RU" sz="1600" b="1" dirty="0" smtClean="0">
                <a:latin typeface="Arial Narrow" pitchFamily="34" charset="0"/>
              </a:rPr>
              <a:t>досрочного назначения страховой пенсии по старости</a:t>
            </a:r>
            <a:r>
              <a:rPr lang="ru-RU" sz="1600" dirty="0" smtClean="0">
                <a:latin typeface="Arial Narrow" pitchFamily="34" charset="0"/>
              </a:rPr>
              <a:t>.</a:t>
            </a:r>
            <a:endParaRPr lang="ru-RU" sz="1600" dirty="0">
              <a:latin typeface="Arial Narrow" pitchFamily="34" charset="0"/>
            </a:endParaRPr>
          </a:p>
          <a:p>
            <a:r>
              <a:rPr lang="ru-RU" sz="1600" b="1" dirty="0" smtClean="0">
                <a:latin typeface="Arial Narrow" pitchFamily="34" charset="0"/>
              </a:rPr>
              <a:t>Порядок применения списков соответствующих работ</a:t>
            </a:r>
            <a:r>
              <a:rPr lang="ru-RU" sz="1600" dirty="0" smtClean="0">
                <a:latin typeface="Arial Narrow" pitchFamily="34" charset="0"/>
              </a:rPr>
              <a:t>, производств, профессий, должностей и показателей с вредными и тяжелыми условиями труда, занятость в которых дает право на пенсию по старости на льготных условиях</a:t>
            </a:r>
            <a:r>
              <a:rPr lang="ru-RU" sz="1600" dirty="0">
                <a:latin typeface="Arial Narrow" pitchFamily="34" charset="0"/>
              </a:rPr>
              <a:t>, </a:t>
            </a:r>
            <a:r>
              <a:rPr lang="ru-RU" sz="1600" dirty="0" smtClean="0">
                <a:latin typeface="Arial Narrow" pitchFamily="34" charset="0"/>
              </a:rPr>
              <a:t>установлен </a:t>
            </a:r>
            <a:r>
              <a:rPr lang="ru-RU" sz="1600" dirty="0" smtClean="0">
                <a:solidFill>
                  <a:srgbClr val="0B0BF9"/>
                </a:solidFill>
                <a:latin typeface="Arial Narrow" pitchFamily="34" charset="0"/>
              </a:rPr>
              <a:t>постановлением </a:t>
            </a:r>
            <a:r>
              <a:rPr lang="ru-RU" sz="1600" dirty="0">
                <a:solidFill>
                  <a:srgbClr val="0B0BF9"/>
                </a:solidFill>
                <a:latin typeface="Arial Narrow" pitchFamily="34" charset="0"/>
              </a:rPr>
              <a:t>Правительства РФ от 16.07.2014 </a:t>
            </a:r>
            <a:r>
              <a:rPr lang="ru-RU" sz="1600" dirty="0" smtClean="0">
                <a:solidFill>
                  <a:srgbClr val="0B0BF9"/>
                </a:solidFill>
                <a:latin typeface="Arial Narrow" pitchFamily="34" charset="0"/>
              </a:rPr>
              <a:t>№ </a:t>
            </a:r>
            <a:r>
              <a:rPr lang="ru-RU" sz="1600" dirty="0">
                <a:solidFill>
                  <a:srgbClr val="0B0BF9"/>
                </a:solidFill>
                <a:latin typeface="Arial Narrow" pitchFamily="34" charset="0"/>
              </a:rPr>
              <a:t>665</a:t>
            </a:r>
          </a:p>
          <a:p>
            <a:endParaRPr lang="ru-RU" sz="1600" spc="-20" dirty="0" smtClean="0">
              <a:latin typeface="Arial Narrow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1919496"/>
            <a:ext cx="9046753" cy="523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-6862" y="3203913"/>
            <a:ext cx="9046753" cy="523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-6382" y="1"/>
            <a:ext cx="9150382" cy="659789"/>
          </a:xfrm>
          <a:prstGeom prst="rect">
            <a:avLst/>
          </a:prstGeom>
          <a:solidFill>
            <a:srgbClr val="297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4439" y="222545"/>
            <a:ext cx="8317733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solidFill>
                  <a:schemeClr val="bg1"/>
                </a:solidFill>
                <a:latin typeface="Arial Black" pitchFamily="34" charset="0"/>
              </a:rPr>
              <a:t>О ЗАПОЛНЕНИИ СЗВ-ТД</a:t>
            </a:r>
            <a:endParaRPr lang="ru-RU" sz="2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750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1" y="4028224"/>
            <a:ext cx="9144000" cy="2829776"/>
          </a:xfrm>
          <a:prstGeom prst="rect">
            <a:avLst/>
          </a:prstGeom>
          <a:solidFill>
            <a:srgbClr val="E9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53" name="Группа 52"/>
          <p:cNvGrpSpPr/>
          <p:nvPr/>
        </p:nvGrpSpPr>
        <p:grpSpPr>
          <a:xfrm>
            <a:off x="5195986" y="1143006"/>
            <a:ext cx="1536253" cy="2159853"/>
            <a:chOff x="3995936" y="2038240"/>
            <a:chExt cx="1800200" cy="2765058"/>
          </a:xfrm>
        </p:grpSpPr>
        <p:pic>
          <p:nvPicPr>
            <p:cNvPr id="5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170" r="38884"/>
            <a:stretch/>
          </p:blipFill>
          <p:spPr bwMode="auto">
            <a:xfrm>
              <a:off x="3995936" y="2038240"/>
              <a:ext cx="1800200" cy="2765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88" t="2907" r="12496" b="3091"/>
            <a:stretch/>
          </p:blipFill>
          <p:spPr bwMode="auto">
            <a:xfrm>
              <a:off x="4312673" y="2492896"/>
              <a:ext cx="1166726" cy="180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9" name="Овал 48"/>
          <p:cNvSpPr/>
          <p:nvPr/>
        </p:nvSpPr>
        <p:spPr>
          <a:xfrm>
            <a:off x="5091577" y="5213133"/>
            <a:ext cx="632978" cy="556970"/>
          </a:xfrm>
          <a:prstGeom prst="ellipse">
            <a:avLst/>
          </a:prstGeom>
          <a:solidFill>
            <a:srgbClr val="C96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6382" y="1"/>
            <a:ext cx="9150382" cy="853310"/>
          </a:xfrm>
          <a:prstGeom prst="rect">
            <a:avLst/>
          </a:prstGeom>
          <a:solidFill>
            <a:srgbClr val="297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92" y="141321"/>
            <a:ext cx="9128408" cy="7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ПЕРЕХОД НА ЭЛЕКТРОННЫЙ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ФОРМАТ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ТРУДОВОЙ КНИЖКИ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30" name="Picture 6" descr="https://kauneus365.fi/storage/public/v2/membership/check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3179" y="1156315"/>
            <a:ext cx="445309" cy="44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7093204" y="1143006"/>
            <a:ext cx="2061832" cy="381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НАДЕЖНОСТЬ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59511" y="1582441"/>
            <a:ext cx="2061832" cy="381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УДОБСТВО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53600" y="2131782"/>
            <a:ext cx="2141040" cy="381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ДОСТУПНОСТЬ </a:t>
            </a:r>
          </a:p>
          <a:p>
            <a:pPr algn="ctr">
              <a:lnSpc>
                <a:spcPts val="21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ИНФОРМАЦИИ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107990" y="2731191"/>
            <a:ext cx="2036010" cy="381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ЗАЩИТА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ДАННЫХ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0" name="Picture 6" descr="https://kauneus365.fi/storage/public/v2/membership/check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7965" y="1622547"/>
            <a:ext cx="445309" cy="44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s://kauneus365.fi/storage/public/v2/membership/check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1939" y="2145091"/>
            <a:ext cx="445309" cy="44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https://kauneus365.fi/storage/public/v2/membership/check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7966" y="2731191"/>
            <a:ext cx="445309" cy="44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15592" y="4147542"/>
            <a:ext cx="5280509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ДАННЫЕ МОНИТОРИНГА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-6381" y="4559796"/>
            <a:ext cx="5303282" cy="381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hnschrift SemiBold SemiConden" pitchFamily="34" charset="0"/>
              </a:rPr>
              <a:t>к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ahnschrift SemiBold SemiConden" pitchFamily="34" charset="0"/>
              </a:rPr>
              <a:t>омитета по труду и занятости населения Правительства края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Bahnschrift SemiBold SemiConden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7802" y="5351884"/>
            <a:ext cx="1158554" cy="381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ahnschrift SemiBold SemiConden" pitchFamily="34" charset="0"/>
              </a:rPr>
              <a:t>1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Bahnschrift SemiBold SemiConden" pitchFamily="34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ahnschrift SemiBold SemiConden" pitchFamily="34" charset="0"/>
              </a:rPr>
              <a:t>408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Bahnschrift SemiBold SemiConden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319572" y="5386908"/>
            <a:ext cx="3052767" cy="380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itchFamily="34" charset="0"/>
              </a:rPr>
              <a:t>р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itchFamily="34" charset="0"/>
              </a:rPr>
              <a:t>аботодателей края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Bahnschrift SemiBold SemiConden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35779" y="5900173"/>
            <a:ext cx="1571925" cy="381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ahnschrift SemiBold SemiConden" pitchFamily="34" charset="0"/>
              </a:rPr>
              <a:t>144 546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Bahnschrift SemiBold SemiConden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873683" y="6005480"/>
            <a:ext cx="2264902" cy="309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itchFamily="34" charset="0"/>
              </a:rPr>
              <a:t>работников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Bahnschrift SemiBold SemiConden" pitchFamily="34" charset="0"/>
            </a:endParaRPr>
          </a:p>
        </p:txBody>
      </p:sp>
      <p:sp>
        <p:nvSpPr>
          <p:cNvPr id="23" name="Пятиугольник 22"/>
          <p:cNvSpPr/>
          <p:nvPr/>
        </p:nvSpPr>
        <p:spPr>
          <a:xfrm>
            <a:off x="327802" y="5152858"/>
            <a:ext cx="3984597" cy="1512168"/>
          </a:xfrm>
          <a:prstGeom prst="homePlate">
            <a:avLst/>
          </a:prstGeom>
          <a:noFill/>
          <a:ln w="28575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5090984" y="4373113"/>
            <a:ext cx="632978" cy="556970"/>
          </a:xfrm>
          <a:prstGeom prst="ellipse">
            <a:avLst/>
          </a:prstGeom>
          <a:solidFill>
            <a:srgbClr val="C96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091577" y="4252213"/>
            <a:ext cx="689037" cy="745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ahnschrift SemiBold Condensed" pitchFamily="34" charset="0"/>
              </a:rPr>
              <a:t>92</a:t>
            </a:r>
            <a:r>
              <a:rPr lang="ru-RU" sz="1200" dirty="0" smtClean="0">
                <a:latin typeface="Bahnschrift SemiBold Condensed" pitchFamily="34" charset="0"/>
              </a:rPr>
              <a:t>%</a:t>
            </a:r>
            <a:endParaRPr lang="ru-RU" sz="1200" dirty="0">
              <a:latin typeface="Bahnschrift SemiBold Condensed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940152" y="4460912"/>
            <a:ext cx="3096344" cy="381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РАБОТНИКИ УВЕДОМЛЕНЫ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090984" y="5116595"/>
            <a:ext cx="689037" cy="745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ahnschrift SemiBold Condensed" pitchFamily="34" charset="0"/>
              </a:rPr>
              <a:t>71</a:t>
            </a:r>
            <a:r>
              <a:rPr lang="ru-RU" sz="1200" dirty="0" smtClean="0">
                <a:latin typeface="Bahnschrift SemiBold Condensed" pitchFamily="34" charset="0"/>
              </a:rPr>
              <a:t>%</a:t>
            </a:r>
            <a:endParaRPr lang="ru-RU" sz="1200" dirty="0">
              <a:latin typeface="Bahnschrift SemiBold Condensed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940152" y="5298512"/>
            <a:ext cx="3221160" cy="381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СДЕЛАЛИ ВЫБОР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0800000">
            <a:off x="6007117" y="5004638"/>
            <a:ext cx="1368152" cy="164765"/>
          </a:xfrm>
          <a:prstGeom prst="triangle">
            <a:avLst/>
          </a:prstGeom>
          <a:solidFill>
            <a:srgbClr val="C96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>
              <a:latin typeface="Bahnschrift SemiBold Condensed" pitchFamily="34" charset="0"/>
            </a:endParaRPr>
          </a:p>
        </p:txBody>
      </p:sp>
      <p:sp>
        <p:nvSpPr>
          <p:cNvPr id="48" name="Равнобедренный треугольник 47"/>
          <p:cNvSpPr/>
          <p:nvPr/>
        </p:nvSpPr>
        <p:spPr>
          <a:xfrm rot="10800000">
            <a:off x="6007116" y="5769551"/>
            <a:ext cx="1368152" cy="164765"/>
          </a:xfrm>
          <a:prstGeom prst="triangle">
            <a:avLst/>
          </a:prstGeom>
          <a:solidFill>
            <a:srgbClr val="C96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>
              <a:latin typeface="Bahnschrift SemiBold Condensed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535222" y="6005480"/>
            <a:ext cx="632978" cy="55697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4534629" y="5908942"/>
            <a:ext cx="689037" cy="745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Bahnschrift SemiBold Condensed" pitchFamily="34" charset="0"/>
              </a:rPr>
              <a:t>9</a:t>
            </a:r>
            <a:r>
              <a:rPr lang="ru-RU" sz="2400" dirty="0" smtClean="0">
                <a:latin typeface="Bahnschrift SemiBold Condensed" pitchFamily="34" charset="0"/>
              </a:rPr>
              <a:t>1</a:t>
            </a:r>
            <a:r>
              <a:rPr lang="ru-RU" sz="1200" dirty="0" smtClean="0">
                <a:latin typeface="Bahnschrift SemiBold Condensed" pitchFamily="34" charset="0"/>
              </a:rPr>
              <a:t>%</a:t>
            </a:r>
            <a:endParaRPr lang="ru-RU" sz="1200" dirty="0">
              <a:latin typeface="Bahnschrift SemiBold Condensed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272487" y="6093279"/>
            <a:ext cx="3871512" cy="381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в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ыбрали </a:t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БУМАЖНУЮ ТРУДОВУЮ КНИЖКУ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-6383" y="953323"/>
            <a:ext cx="5163289" cy="3074901"/>
            <a:chOff x="93214" y="3421546"/>
            <a:chExt cx="5163289" cy="3074901"/>
          </a:xfrm>
        </p:grpSpPr>
        <p:pic>
          <p:nvPicPr>
            <p:cNvPr id="1028" name="Picture 4" descr="https://33tura.ru/FOTO/RUSSIA/27-region-na-karte.gif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861048"/>
              <a:ext cx="4634257" cy="2635399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783165" y="4843611"/>
              <a:ext cx="2564699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latin typeface="Arial Narrow" pitchFamily="34" charset="0"/>
                </a:rPr>
                <a:t>РОССИЙСКАЯ ФЕДЕРАЦИЯ</a:t>
              </a:r>
              <a:endParaRPr lang="ru-RU" sz="1600" b="1" dirty="0">
                <a:latin typeface="Arial Narrow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419169" y="5879679"/>
              <a:ext cx="2160240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latin typeface="Arial Narrow" pitchFamily="34" charset="0"/>
                </a:rPr>
                <a:t>ХАБАРОВСКИЙ КРАЙ</a:t>
              </a:r>
              <a:endParaRPr lang="ru-RU" sz="1600" b="1" dirty="0">
                <a:latin typeface="Arial Narrow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3214" y="3738364"/>
              <a:ext cx="5038707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800"/>
                </a:lnSpc>
              </a:pPr>
              <a:r>
                <a:rPr lang="ru-RU" dirty="0" smtClean="0">
                  <a:solidFill>
                    <a:schemeClr val="accent2">
                      <a:lumMod val="75000"/>
                    </a:schemeClr>
                  </a:solidFill>
                  <a:latin typeface="Arial Black" pitchFamily="34" charset="0"/>
                </a:rPr>
                <a:t>ВЫБРАЛИ ЭЛЕКТРОННУЮ </a:t>
              </a:r>
              <a:br>
                <a:rPr lang="ru-RU" dirty="0" smtClean="0">
                  <a:solidFill>
                    <a:schemeClr val="accent2">
                      <a:lumMod val="75000"/>
                    </a:schemeClr>
                  </a:solidFill>
                  <a:latin typeface="Arial Black" pitchFamily="34" charset="0"/>
                </a:rPr>
              </a:br>
              <a:r>
                <a:rPr lang="ru-RU" dirty="0" smtClean="0">
                  <a:solidFill>
                    <a:schemeClr val="accent2">
                      <a:lumMod val="75000"/>
                    </a:schemeClr>
                  </a:solidFill>
                  <a:latin typeface="Arial Black" pitchFamily="34" charset="0"/>
                </a:rPr>
                <a:t>ТРУДОВУЮ КНИЖКУ</a:t>
              </a:r>
              <a:endParaRPr lang="ru-RU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4098987" y="4422551"/>
              <a:ext cx="792088" cy="72008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783165" y="5137695"/>
              <a:ext cx="3711866" cy="4936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Овал 15"/>
            <p:cNvSpPr/>
            <p:nvPr/>
          </p:nvSpPr>
          <p:spPr>
            <a:xfrm>
              <a:off x="4464415" y="5451351"/>
              <a:ext cx="792088" cy="72008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419169" y="6171431"/>
              <a:ext cx="3523431" cy="0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Прямоугольник 17"/>
            <p:cNvSpPr/>
            <p:nvPr/>
          </p:nvSpPr>
          <p:spPr>
            <a:xfrm>
              <a:off x="4171422" y="4376961"/>
              <a:ext cx="689037" cy="7452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latin typeface="Bahnschrift SemiBold Condensed" pitchFamily="34" charset="0"/>
                </a:rPr>
                <a:t>6</a:t>
              </a:r>
              <a:r>
                <a:rPr lang="ru-RU" sz="1400" dirty="0" smtClean="0">
                  <a:latin typeface="Bahnschrift SemiBold Condensed" pitchFamily="34" charset="0"/>
                </a:rPr>
                <a:t>%</a:t>
              </a:r>
              <a:endParaRPr lang="ru-RU" sz="1400" dirty="0">
                <a:latin typeface="Bahnschrift SemiBold Condensed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543852" y="5398479"/>
              <a:ext cx="689037" cy="7452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Bahnschrift SemiBold Condensed" pitchFamily="34" charset="0"/>
                </a:rPr>
                <a:t>11</a:t>
              </a:r>
              <a:r>
                <a:rPr lang="ru-RU" sz="1200" dirty="0" smtClean="0">
                  <a:latin typeface="Bahnschrift SemiBold Condensed" pitchFamily="34" charset="0"/>
                </a:rPr>
                <a:t>%</a:t>
              </a:r>
              <a:endParaRPr lang="ru-RU" sz="1200" dirty="0">
                <a:latin typeface="Bahnschrift SemiBold Condensed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5188" y="3421546"/>
              <a:ext cx="2090333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>
                  <a:solidFill>
                    <a:schemeClr val="tx2">
                      <a:lumMod val="75000"/>
                    </a:schemeClr>
                  </a:solidFill>
                  <a:latin typeface="Bahnschrift Light SemiCondensed" pitchFamily="34" charset="0"/>
                </a:rPr>
                <a:t>на 01.08.2020</a:t>
              </a:r>
              <a:endParaRPr lang="ru-RU" dirty="0">
                <a:solidFill>
                  <a:schemeClr val="tx2">
                    <a:lumMod val="75000"/>
                  </a:schemeClr>
                </a:solidFill>
                <a:latin typeface="Bahnschrift Light SemiCondensed" pitchFamily="34" charset="0"/>
              </a:endParaRPr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5091577" y="3483404"/>
            <a:ext cx="4165587" cy="381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00"/>
              </a:lnSpc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ВОЗМОЖНОСТЬ ДИСТАНЦИОННОГО ТРУДОУСТРОЙСТВА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43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4005" y="402050"/>
            <a:ext cx="8317733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solidFill>
                  <a:schemeClr val="bg1"/>
                </a:solidFill>
                <a:latin typeface="Arial Black" pitchFamily="34" charset="0"/>
              </a:rPr>
              <a:t>ПРАВИЛАЗАПОЛНЕНИЯ </a:t>
            </a:r>
            <a:r>
              <a:rPr lang="ru-RU" sz="2200" dirty="0">
                <a:solidFill>
                  <a:schemeClr val="bg1"/>
                </a:solidFill>
                <a:latin typeface="Arial Black" pitchFamily="34" charset="0"/>
              </a:rPr>
              <a:t>СЗВ-ТД</a:t>
            </a:r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17870136"/>
              </p:ext>
            </p:extLst>
          </p:nvPr>
        </p:nvGraphicFramePr>
        <p:xfrm>
          <a:off x="0" y="1916832"/>
          <a:ext cx="8917002" cy="141804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160241"/>
                <a:gridCol w="6756761"/>
              </a:tblGrid>
              <a:tr h="24613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itchFamily="34" charset="0"/>
                        </a:rPr>
                        <a:t>Категория</a:t>
                      </a:r>
                      <a:r>
                        <a:rPr lang="ru-RU" sz="1600" baseline="0" dirty="0" smtClean="0">
                          <a:latin typeface="Arial Narrow" pitchFamily="34" charset="0"/>
                        </a:rPr>
                        <a:t> работников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itchFamily="34" charset="0"/>
                        </a:rPr>
                        <a:t>ТК РФ,  другие ФЗ и иные НПА России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</a:tr>
              <a:tr h="605246">
                <a:tc row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ru-RU" sz="2000" b="1" dirty="0" smtClean="0">
                          <a:latin typeface="Arial Narrow" pitchFamily="34" charset="0"/>
                        </a:rPr>
                        <a:t>Специалист</a:t>
                      </a:r>
                      <a:r>
                        <a:rPr lang="ru-RU" sz="2000" b="1" baseline="0" dirty="0" smtClean="0">
                          <a:latin typeface="Arial Narrow" pitchFamily="34" charset="0"/>
                        </a:rPr>
                        <a:t> по охране труда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 Narrow" pitchFamily="34" charset="0"/>
                        </a:rPr>
                        <a:t>Статья 217 </a:t>
                      </a:r>
                      <a:r>
                        <a:rPr lang="ru-RU" sz="1600" u="none" strike="noStrike" kern="1200" baseline="0" dirty="0" smtClean="0">
                          <a:latin typeface="Arial Narrow" pitchFamily="34" charset="0"/>
                        </a:rPr>
                        <a:t> ТК РФ предусматривает введение должности специалиста по охране труда, имеющего соответствующую подготовку или опыт работы в этой области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</a:tr>
              <a:tr h="440130"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 Narrow" pitchFamily="34" charset="0"/>
                        </a:rPr>
                        <a:t>Профессиональный</a:t>
                      </a:r>
                      <a:r>
                        <a:rPr lang="ru-RU" sz="1600" baseline="0" dirty="0" smtClean="0">
                          <a:latin typeface="Arial Narrow" pitchFamily="34" charset="0"/>
                        </a:rPr>
                        <a:t> стандарт "</a:t>
                      </a:r>
                      <a:r>
                        <a:rPr lang="ru-RU" sz="1600" dirty="0" smtClean="0">
                          <a:latin typeface="Arial Narrow" pitchFamily="34" charset="0"/>
                        </a:rPr>
                        <a:t>Специалист</a:t>
                      </a:r>
                      <a:r>
                        <a:rPr lang="ru-RU" sz="1600" baseline="0" dirty="0" smtClean="0">
                          <a:latin typeface="Arial Narrow" pitchFamily="34" charset="0"/>
                        </a:rPr>
                        <a:t> в области охраны труда</a:t>
                      </a:r>
                      <a:r>
                        <a:rPr lang="ru-RU" sz="1600" i="0" spc="-2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"</a:t>
                      </a:r>
                      <a:r>
                        <a:rPr lang="ru-RU" sz="1600" baseline="0" dirty="0" smtClean="0">
                          <a:latin typeface="Arial Narrow" pitchFamily="34" charset="0"/>
                        </a:rPr>
                        <a:t> утвержден приказом Минтруда России от 04.08.2014 № 524н</a:t>
                      </a:r>
                      <a:endParaRPr lang="ru-RU" sz="1600" dirty="0">
                        <a:solidFill>
                          <a:srgbClr val="C00000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55776" y="809131"/>
            <a:ext cx="4067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400" b="1" spc="-30" dirty="0" smtClean="0">
                <a:solidFill>
                  <a:srgbClr val="C00000"/>
                </a:solidFill>
                <a:latin typeface="Arial Narrow" pitchFamily="34" charset="0"/>
              </a:rPr>
              <a:t>ПРОФЕССИОНАЛЬНЫЕ СТАНДАРТЫ</a:t>
            </a:r>
          </a:p>
          <a:p>
            <a:pPr algn="ctr">
              <a:lnSpc>
                <a:spcPts val="2000"/>
              </a:lnSpc>
              <a:spcBef>
                <a:spcPts val="1200"/>
              </a:spcBef>
            </a:pPr>
            <a:r>
              <a:rPr lang="ru-RU" sz="2400" spc="-30" dirty="0" smtClean="0">
                <a:latin typeface="Bahnschrift" pitchFamily="34" charset="0"/>
              </a:rPr>
              <a:t>ПРИМЕРЫ ПРИМЕНЕНИЯ</a:t>
            </a:r>
          </a:p>
        </p:txBody>
      </p:sp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49662963"/>
              </p:ext>
            </p:extLst>
          </p:nvPr>
        </p:nvGraphicFramePr>
        <p:xfrm>
          <a:off x="0" y="3645024"/>
          <a:ext cx="8917002" cy="10287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11760"/>
                <a:gridCol w="6505242"/>
              </a:tblGrid>
              <a:tr h="24613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itchFamily="34" charset="0"/>
                        </a:rPr>
                        <a:t>Категория</a:t>
                      </a:r>
                      <a:r>
                        <a:rPr lang="ru-RU" sz="1600" baseline="0" dirty="0" smtClean="0">
                          <a:latin typeface="Arial Narrow" pitchFamily="34" charset="0"/>
                        </a:rPr>
                        <a:t> работников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itchFamily="34" charset="0"/>
                        </a:rPr>
                        <a:t>ТК РФ,  другие ФЗ и иные НПА России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</a:tr>
              <a:tr h="6052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ru-RU" sz="2000" b="1" dirty="0" smtClean="0">
                          <a:latin typeface="Arial Narrow" pitchFamily="34" charset="0"/>
                        </a:rPr>
                        <a:t>Электротехнический</a:t>
                      </a:r>
                      <a:r>
                        <a:rPr lang="ru-RU" sz="2000" b="1" baseline="0" dirty="0" smtClean="0">
                          <a:latin typeface="Arial Narrow" pitchFamily="34" charset="0"/>
                        </a:rPr>
                        <a:t> персонал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 Narrow" pitchFamily="34" charset="0"/>
                        </a:rPr>
                        <a:t>Работники, принимаемые для выполнения работ в электроустановках, должны иметь профессиональную подготовку, соответствующую характеру работы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 Narrow" pitchFamily="34" charset="0"/>
                        </a:rPr>
                        <a:t>(Приказ Минэнерго России от 13.01.2003 № 6)</a:t>
                      </a:r>
                    </a:p>
                  </a:txBody>
                  <a:tcPr marT="34290" marB="34290" anchor="ctr"/>
                </a:tc>
              </a:tr>
            </a:tbl>
          </a:graphicData>
        </a:graphic>
      </p:graphicFrame>
      <p:graphicFrame>
        <p:nvGraphicFramePr>
          <p:cNvPr id="1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76962443"/>
              </p:ext>
            </p:extLst>
          </p:nvPr>
        </p:nvGraphicFramePr>
        <p:xfrm>
          <a:off x="0" y="5085184"/>
          <a:ext cx="8917002" cy="12446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11760"/>
                <a:gridCol w="6505242"/>
              </a:tblGrid>
              <a:tr h="24613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itchFamily="34" charset="0"/>
                        </a:rPr>
                        <a:t>Категория</a:t>
                      </a:r>
                      <a:r>
                        <a:rPr lang="ru-RU" sz="1600" baseline="0" dirty="0" smtClean="0">
                          <a:latin typeface="Arial Narrow" pitchFamily="34" charset="0"/>
                        </a:rPr>
                        <a:t> работников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itchFamily="34" charset="0"/>
                        </a:rPr>
                        <a:t>ТК РФ,  другие ФЗ и иные НПА России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</a:tr>
              <a:tr h="6052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ru-RU" sz="2000" b="1" dirty="0" smtClean="0">
                          <a:latin typeface="Arial Narrow" pitchFamily="34" charset="0"/>
                        </a:rPr>
                        <a:t>Водитель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 Narrow" pitchFamily="34" charset="0"/>
                        </a:rPr>
                        <a:t>Статьями 25, 26 Федерального закона от 10.12.1995 № 196-ФЗ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Arial Narrow" pitchFamily="34" charset="0"/>
                        </a:rPr>
                        <a:t> "</a:t>
                      </a:r>
                      <a:r>
                        <a:rPr lang="ru-RU" sz="1600" dirty="0" smtClean="0">
                          <a:latin typeface="Arial Narrow" pitchFamily="34" charset="0"/>
                        </a:rPr>
                        <a:t>О безопасности дорожного движения</a:t>
                      </a:r>
                      <a:r>
                        <a:rPr lang="ru-RU" sz="1600" baseline="0" dirty="0" smtClean="0">
                          <a:latin typeface="Arial Narrow" pitchFamily="34" charset="0"/>
                        </a:rPr>
                        <a:t>"</a:t>
                      </a:r>
                      <a:r>
                        <a:rPr lang="ru-RU" sz="1600" dirty="0" smtClean="0">
                          <a:latin typeface="Arial Narrow" pitchFamily="34" charset="0"/>
                        </a:rPr>
                        <a:t> предусмотрены ограничения по допуску к управлению транспортными средствами (водительские права, условия их получения (возраст, мед. заключение,  проф. обучение) </a:t>
                      </a:r>
                    </a:p>
                  </a:txBody>
                  <a:tcPr marT="34290" marB="34290" anchor="ctr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6382" y="1"/>
            <a:ext cx="9150382" cy="659789"/>
          </a:xfrm>
          <a:prstGeom prst="rect">
            <a:avLst/>
          </a:prstGeom>
          <a:solidFill>
            <a:srgbClr val="297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439" y="222545"/>
            <a:ext cx="8317733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solidFill>
                  <a:schemeClr val="bg1"/>
                </a:solidFill>
                <a:latin typeface="Arial Black" pitchFamily="34" charset="0"/>
              </a:rPr>
              <a:t>О ЗАПОЛНЕНИИ СЗВ-ТД</a:t>
            </a:r>
            <a:endParaRPr lang="ru-RU" sz="2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9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fb.ru/misc/i/gallery/104141/278577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8345" y="4797153"/>
            <a:ext cx="3658006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6382" y="980728"/>
            <a:ext cx="8028384" cy="78483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b="1" i="1" dirty="0">
                <a:solidFill>
                  <a:prstClr val="white"/>
                </a:solidFill>
                <a:latin typeface="Arial Narrow" pitchFamily="34" charset="0"/>
              </a:rPr>
              <a:t>Как указывать наименование должности, если работник является льготником, например, газосварщик: как поименован в штатном расписании или по Списку льготных профессий?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" y="1920305"/>
            <a:ext cx="8864718" cy="161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ts val="17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latin typeface="Arial Narrow" pitchFamily="34" charset="0"/>
              </a:rPr>
              <a:t>В соответствии со </a:t>
            </a:r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штатным расписанием</a:t>
            </a:r>
            <a:r>
              <a:rPr lang="ru-RU" dirty="0">
                <a:latin typeface="Arial Narrow" pitchFamily="34" charset="0"/>
              </a:rPr>
              <a:t>. Но необходимо учитывать, что если в соответствии с федеральными законами с выполнением работ по определенным должностям, специальностям или профессиям связано предоставление льгот либо наличие ограничений, то наименование этих должностей, специальностей или профессий и квалификационные требования к ним </a:t>
            </a:r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должны соответствовать наименованиям и требованиям</a:t>
            </a:r>
            <a:r>
              <a:rPr lang="ru-RU" dirty="0">
                <a:latin typeface="Arial Narrow" pitchFamily="34" charset="0"/>
              </a:rPr>
              <a:t>, предусмотренным соответствующими квалификационными справочниками или соответствующими положениям профессиональных стандартов или реестров соответствующих должностей.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" y="3645024"/>
            <a:ext cx="6516216" cy="1015663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b="1" i="1" dirty="0">
                <a:solidFill>
                  <a:prstClr val="white"/>
                </a:solidFill>
                <a:latin typeface="Arial Narrow" pitchFamily="34" charset="0"/>
              </a:rPr>
              <a:t>Если сотрудник награждается министерством, как теперь эта информация будет доступна его следующим работодателям? На данный момент внесение таких сведений в форме СЗВ-ТД не предусмотрено.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" y="5058536"/>
            <a:ext cx="5003998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ts val="17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latin typeface="Arial Narrow" pitchFamily="34" charset="0"/>
              </a:rPr>
              <a:t>Сотрудник может самостоятельно представить сведения о наградах по месту требования.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-6382" y="1"/>
            <a:ext cx="9150382" cy="659789"/>
          </a:xfrm>
          <a:prstGeom prst="rect">
            <a:avLst/>
          </a:prstGeom>
          <a:solidFill>
            <a:srgbClr val="297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439" y="222545"/>
            <a:ext cx="8317733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solidFill>
                  <a:schemeClr val="bg1"/>
                </a:solidFill>
                <a:latin typeface="Arial Black" pitchFamily="34" charset="0"/>
              </a:rPr>
              <a:t>О ЗАПОЛНЕНИИ СЗВ-ТД</a:t>
            </a:r>
            <a:endParaRPr lang="ru-RU" sz="2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81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-6382" y="1"/>
            <a:ext cx="9150382" cy="659789"/>
          </a:xfrm>
          <a:prstGeom prst="rect">
            <a:avLst/>
          </a:prstGeom>
          <a:solidFill>
            <a:srgbClr val="297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939" y="55829"/>
            <a:ext cx="8317733" cy="615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>
                <a:solidFill>
                  <a:prstClr val="white"/>
                </a:solidFill>
                <a:latin typeface="Arial Black" pitchFamily="34" charset="0"/>
              </a:rPr>
              <a:t>ПОЛЕЗНАЯ ИНФОРМАЦИЯ ПО ЭЛЕКТРОННЫМ ТРУДОВЫМ КНИЖКАМ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0" t="7674" r="59055" b="26987"/>
          <a:stretch/>
        </p:blipFill>
        <p:spPr bwMode="auto">
          <a:xfrm>
            <a:off x="412173" y="1556792"/>
            <a:ext cx="4139951" cy="480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123432" y="936764"/>
            <a:ext cx="16120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 Black" pitchFamily="34" charset="0"/>
              </a:rPr>
              <a:t>sz27.ru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95563" y="930672"/>
            <a:ext cx="2473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 Black" pitchFamily="34" charset="0"/>
              </a:rPr>
              <a:t>www.pfrf.ru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27456" y="3817596"/>
            <a:ext cx="3265416" cy="70513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419"/>
          <a:stretch/>
        </p:blipFill>
        <p:spPr bwMode="auto">
          <a:xfrm>
            <a:off x="4766305" y="1586136"/>
            <a:ext cx="4326297" cy="324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1867" y="4867960"/>
            <a:ext cx="1947863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Овал 15"/>
          <p:cNvSpPr/>
          <p:nvPr/>
        </p:nvSpPr>
        <p:spPr>
          <a:xfrm>
            <a:off x="5331602" y="4789131"/>
            <a:ext cx="3528392" cy="18569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398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Прямоугольник 96"/>
          <p:cNvSpPr/>
          <p:nvPr/>
        </p:nvSpPr>
        <p:spPr>
          <a:xfrm>
            <a:off x="-11721" y="782651"/>
            <a:ext cx="9160493" cy="1947424"/>
          </a:xfrm>
          <a:prstGeom prst="rect">
            <a:avLst/>
          </a:prstGeom>
          <a:solidFill>
            <a:srgbClr val="E9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16397" y="1"/>
            <a:ext cx="9170716" cy="782650"/>
          </a:xfrm>
          <a:prstGeom prst="rect">
            <a:avLst/>
          </a:prstGeom>
          <a:solidFill>
            <a:srgbClr val="297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91" y="70661"/>
            <a:ext cx="9138727" cy="7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ПЕРЕХОД НА ЭЛЕКТРОННЫЙ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ФОРМАТ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ТРУДОВОЙ КНИЖКИ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04317" y="782651"/>
            <a:ext cx="8932179" cy="1918217"/>
            <a:chOff x="87824" y="1901844"/>
            <a:chExt cx="9056176" cy="1918217"/>
          </a:xfrm>
        </p:grpSpPr>
        <p:grpSp>
          <p:nvGrpSpPr>
            <p:cNvPr id="9" name="Группа 27"/>
            <p:cNvGrpSpPr/>
            <p:nvPr/>
          </p:nvGrpSpPr>
          <p:grpSpPr>
            <a:xfrm>
              <a:off x="325023" y="1901844"/>
              <a:ext cx="8527481" cy="965007"/>
              <a:chOff x="350490" y="1749348"/>
              <a:chExt cx="8527481" cy="965007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7522859" y="2415038"/>
                <a:ext cx="0" cy="288032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1698649" y="2409650"/>
                <a:ext cx="0" cy="288032"/>
              </a:xfrm>
              <a:prstGeom prst="line">
                <a:avLst/>
              </a:prstGeom>
              <a:ln w="508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4639473" y="2219086"/>
                <a:ext cx="0" cy="495269"/>
              </a:xfrm>
              <a:prstGeom prst="line">
                <a:avLst/>
              </a:prstGeom>
              <a:ln w="508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943042" y="2681366"/>
                <a:ext cx="7386894" cy="0"/>
              </a:xfrm>
              <a:prstGeom prst="line">
                <a:avLst/>
              </a:prstGeom>
              <a:ln w="76200" cap="sq"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60000">
                      <a:schemeClr val="accent2">
                        <a:lumMod val="75000"/>
                      </a:schemeClr>
                    </a:gs>
                    <a:gs pos="27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lin ang="0" scaled="1"/>
                  <a:tileRect/>
                </a:gradFill>
                <a:miter lim="800000"/>
                <a:headEnd type="diamond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350490" y="2009540"/>
                <a:ext cx="28825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2000" b="1" dirty="0" smtClean="0">
                    <a:solidFill>
                      <a:srgbClr val="C00000"/>
                    </a:solidFill>
                    <a:latin typeface="+mj-lt"/>
                  </a:rPr>
                  <a:t>до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+mj-lt"/>
                  </a:rPr>
                  <a:t>31</a:t>
                </a:r>
                <a:r>
                  <a:rPr lang="ru-RU" sz="2000" b="1" dirty="0" smtClean="0">
                    <a:solidFill>
                      <a:srgbClr val="C00000"/>
                    </a:solidFill>
                    <a:latin typeface="+mj-lt"/>
                  </a:rPr>
                  <a:t> октября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+mj-lt"/>
                  </a:rPr>
                  <a:t>2020</a:t>
                </a:r>
                <a:r>
                  <a:rPr lang="ru-RU" sz="2000" b="1" dirty="0" smtClean="0">
                    <a:solidFill>
                      <a:srgbClr val="C00000"/>
                    </a:solidFill>
                    <a:latin typeface="+mj-lt"/>
                  </a:rPr>
                  <a:t> г. </a:t>
                </a:r>
                <a:endParaRPr lang="ru-RU" sz="2000" b="1" dirty="0">
                  <a:solidFill>
                    <a:srgbClr val="C00000"/>
                  </a:solidFill>
                  <a:latin typeface="+mj-lt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233076" y="1749348"/>
                <a:ext cx="28127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 fontAlgn="auto">
                  <a:spcBef>
                    <a:spcPts val="0"/>
                  </a:spcBef>
                  <a:spcAft>
                    <a:spcPts val="0"/>
                  </a:spcAft>
                  <a:defRPr sz="2000" b="1">
                    <a:solidFill>
                      <a:srgbClr val="C00000"/>
                    </a:solidFill>
                    <a:latin typeface="+mj-lt"/>
                  </a:defRPr>
                </a:lvl1pPr>
              </a:lstStyle>
              <a:p>
                <a:r>
                  <a:rPr lang="ru-RU" dirty="0" smtClean="0"/>
                  <a:t>до </a:t>
                </a:r>
                <a:r>
                  <a:rPr lang="ru-RU" sz="2400" dirty="0"/>
                  <a:t>31</a:t>
                </a:r>
                <a:r>
                  <a:rPr lang="ru-RU" dirty="0"/>
                  <a:t> </a:t>
                </a:r>
                <a:r>
                  <a:rPr lang="ru-RU" dirty="0" smtClean="0"/>
                  <a:t>декабря </a:t>
                </a:r>
                <a:r>
                  <a:rPr lang="ru-RU" sz="2400" dirty="0"/>
                  <a:t>2020</a:t>
                </a:r>
                <a:r>
                  <a:rPr lang="ru-RU" dirty="0"/>
                  <a:t> г. 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331485" y="2019031"/>
                <a:ext cx="25464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 fontAlgn="auto">
                  <a:spcBef>
                    <a:spcPts val="0"/>
                  </a:spcBef>
                  <a:spcAft>
                    <a:spcPts val="0"/>
                  </a:spcAft>
                  <a:defRPr sz="2000" b="1">
                    <a:solidFill>
                      <a:srgbClr val="C00000"/>
                    </a:solidFill>
                    <a:latin typeface="+mj-lt"/>
                  </a:defRPr>
                </a:lvl1pPr>
              </a:lstStyle>
              <a:p>
                <a:r>
                  <a:rPr lang="ru-RU" dirty="0" smtClean="0"/>
                  <a:t>с </a:t>
                </a:r>
                <a:r>
                  <a:rPr lang="ru-RU" sz="2400" dirty="0"/>
                  <a:t>1</a:t>
                </a:r>
                <a:r>
                  <a:rPr lang="ru-RU" dirty="0"/>
                  <a:t> </a:t>
                </a:r>
                <a:r>
                  <a:rPr lang="ru-RU" dirty="0" smtClean="0"/>
                  <a:t>января </a:t>
                </a:r>
                <a:r>
                  <a:rPr lang="ru-RU" sz="2400" dirty="0"/>
                  <a:t>2021</a:t>
                </a:r>
                <a:r>
                  <a:rPr lang="ru-RU" dirty="0"/>
                  <a:t> г. </a:t>
                </a:r>
              </a:p>
            </p:txBody>
          </p:sp>
        </p:grpSp>
        <p:grpSp>
          <p:nvGrpSpPr>
            <p:cNvPr id="10" name="Группа 28"/>
            <p:cNvGrpSpPr/>
            <p:nvPr/>
          </p:nvGrpSpPr>
          <p:grpSpPr>
            <a:xfrm>
              <a:off x="87824" y="2955336"/>
              <a:ext cx="9056176" cy="864725"/>
              <a:chOff x="42919" y="3376342"/>
              <a:chExt cx="9056176" cy="86472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2919" y="3376343"/>
                <a:ext cx="3016912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1600" b="1" dirty="0" smtClean="0">
                    <a:latin typeface="Arial Narrow" pitchFamily="34" charset="0"/>
                  </a:rPr>
                  <a:t>работодатель </a:t>
                </a:r>
                <a:br>
                  <a:rPr lang="ru-RU" sz="1600" b="1" dirty="0" smtClean="0">
                    <a:latin typeface="Arial Narrow" pitchFamily="34" charset="0"/>
                  </a:rPr>
                </a:br>
                <a:r>
                  <a:rPr lang="ru-RU" sz="1600" b="1" dirty="0" smtClean="0">
                    <a:latin typeface="Arial Narrow" pitchFamily="34" charset="0"/>
                  </a:rPr>
                  <a:t>вручает работнику уведомление об изменениях в трудовом законодательстве</a:t>
                </a:r>
                <a:endParaRPr lang="ru-RU" sz="1600" b="1" dirty="0">
                  <a:latin typeface="Arial Narrow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010553" y="3376343"/>
                <a:ext cx="3097361" cy="864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 fontAlgn="auto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defRPr sz="1600" b="1">
                    <a:latin typeface="Arial Narrow" pitchFamily="34" charset="0"/>
                  </a:defRPr>
                </a:lvl1pPr>
              </a:lstStyle>
              <a:p>
                <a:r>
                  <a:rPr lang="ru-RU" dirty="0"/>
                  <a:t>работник </a:t>
                </a:r>
                <a:br>
                  <a:rPr lang="ru-RU" dirty="0"/>
                </a:br>
                <a:r>
                  <a:rPr lang="ru-RU" dirty="0"/>
                  <a:t>предоставляет работодателю заявление о форме ведения трудовой книжки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035438" y="3376342"/>
                <a:ext cx="3063657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 fontAlgn="auto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defRPr sz="1600" b="1">
                    <a:latin typeface="Arial Narrow" pitchFamily="34" charset="0"/>
                  </a:defRPr>
                </a:lvl1pPr>
              </a:lstStyle>
              <a:p>
                <a:r>
                  <a:rPr lang="ru-RU" dirty="0"/>
                  <a:t>впервые </a:t>
                </a:r>
                <a:br>
                  <a:rPr lang="ru-RU" dirty="0"/>
                </a:br>
                <a:r>
                  <a:rPr lang="ru-RU" dirty="0"/>
                  <a:t>трудоустроенные </a:t>
                </a:r>
              </a:p>
              <a:p>
                <a:r>
                  <a:rPr lang="ru-RU" dirty="0"/>
                  <a:t>работники оформляются только </a:t>
                </a:r>
                <a:r>
                  <a:rPr lang="ru-RU" dirty="0" smtClean="0"/>
                  <a:t/>
                </a:r>
                <a:br>
                  <a:rPr lang="ru-RU" dirty="0" smtClean="0"/>
                </a:br>
                <a:r>
                  <a:rPr lang="ru-RU" dirty="0" smtClean="0"/>
                  <a:t>в </a:t>
                </a:r>
                <a:r>
                  <a:rPr lang="ru-RU" dirty="0"/>
                  <a:t>электронном виде</a:t>
                </a:r>
              </a:p>
            </p:txBody>
          </p:sp>
        </p:grpSp>
      </p:grpSp>
      <p:sp>
        <p:nvSpPr>
          <p:cNvPr id="82" name="Равнобедренный треугольник 81"/>
          <p:cNvSpPr/>
          <p:nvPr/>
        </p:nvSpPr>
        <p:spPr>
          <a:xfrm rot="5400000">
            <a:off x="287937" y="6261901"/>
            <a:ext cx="737552" cy="445418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34667" y="2730075"/>
            <a:ext cx="89321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30" dirty="0" smtClean="0">
                <a:solidFill>
                  <a:srgbClr val="C00000"/>
                </a:solidFill>
                <a:latin typeface="Arial Narrow" pitchFamily="34" charset="0"/>
              </a:rPr>
              <a:t>ЛИЦА, НЕ ИМЕВШИЕ ВОЗМОЖНОСТИ </a:t>
            </a:r>
            <a:br>
              <a:rPr lang="ru-RU" sz="1600" b="1" spc="-30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1600" b="1" spc="-30" dirty="0">
                <a:solidFill>
                  <a:srgbClr val="C00000"/>
                </a:solidFill>
                <a:latin typeface="Arial Narrow" pitchFamily="34" charset="0"/>
              </a:rPr>
              <a:t>Д</a:t>
            </a:r>
            <a:r>
              <a:rPr lang="ru-RU" sz="1600" b="1" spc="-30" dirty="0" smtClean="0">
                <a:solidFill>
                  <a:srgbClr val="C00000"/>
                </a:solidFill>
                <a:latin typeface="Arial Narrow" pitchFamily="34" charset="0"/>
              </a:rPr>
              <a:t>О 31 ДЕКАБРЯ 2020 Г. ПОДАТЬ РАБОТОДАТЕЛЮ ОДНО ИЗ ПИСЬМЕННЫХ ЗАЯВЛЕНИЙ:</a:t>
            </a:r>
            <a:endParaRPr lang="ru-RU" sz="1600" b="1" spc="-3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34004" y="5328816"/>
            <a:ext cx="8709996" cy="799781"/>
          </a:xfrm>
          <a:prstGeom prst="rect">
            <a:avLst/>
          </a:prstGeom>
          <a:solidFill>
            <a:schemeClr val="accent3"/>
          </a:solidFill>
        </p:spPr>
        <p:txBody>
          <a:bodyPr wrap="square" anchor="ctr" anchorCtr="0">
            <a:noAutofit/>
          </a:bodyPr>
          <a:lstStyle/>
          <a:p>
            <a:pPr algn="just">
              <a:lnSpc>
                <a:spcPts val="1800"/>
              </a:lnSpc>
            </a:pPr>
            <a:r>
              <a:rPr lang="ru-RU" sz="2000" dirty="0">
                <a:solidFill>
                  <a:prstClr val="white"/>
                </a:solidFill>
                <a:latin typeface="Arial Narrow" pitchFamily="34" charset="0"/>
              </a:rPr>
              <a:t>лица, имеющие стаж работы по трудовому договору (служебному контракту), но </a:t>
            </a:r>
            <a:r>
              <a:rPr lang="ru-RU" sz="2000" dirty="0" smtClean="0">
                <a:solidFill>
                  <a:prstClr val="white"/>
                </a:solidFill>
                <a:latin typeface="Arial Narrow" pitchFamily="34" charset="0"/>
              </a:rPr>
              <a:t/>
            </a:r>
            <a:br>
              <a:rPr lang="ru-RU" sz="2000" dirty="0" smtClean="0">
                <a:solidFill>
                  <a:prstClr val="white"/>
                </a:solidFill>
                <a:latin typeface="Arial Narrow" pitchFamily="34" charset="0"/>
              </a:rPr>
            </a:br>
            <a:r>
              <a:rPr lang="ru-RU" sz="2000" dirty="0" smtClean="0">
                <a:solidFill>
                  <a:prstClr val="white"/>
                </a:solidFill>
                <a:latin typeface="Arial Narrow" pitchFamily="34" charset="0"/>
              </a:rPr>
              <a:t>по </a:t>
            </a:r>
            <a:r>
              <a:rPr lang="ru-RU" sz="2000" dirty="0">
                <a:solidFill>
                  <a:prstClr val="white"/>
                </a:solidFill>
                <a:latin typeface="Arial Narrow" pitchFamily="34" charset="0"/>
              </a:rPr>
              <a:t>состоянию на 31 декабря 2020 года не состоявшие в трудовых (служебных) отношениях и до указанной даты не подавшие одно из письменных заявлений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453823" y="6223000"/>
            <a:ext cx="84331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 Narrow" pitchFamily="34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ВПРАВЕ СДЕЛАТЬ ЭТО В ЛЮБОЕ ВРЕМЯ, ПОДАВ РАБОТОДАТЕЛЮ ПО ОСНОВНОМУ МЕСТУ РАБОТЫ,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В ТОМ ЧИСЛЕ ПРИ ТРУДОУСТРОЙСТВЕ, СООТВЕТСТВУЮЩЕЕ ЗАЯВЛЕНИЕ</a:t>
            </a:r>
            <a:endParaRPr lang="ru-RU" sz="1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44323" y="3356992"/>
            <a:ext cx="8709996" cy="844249"/>
          </a:xfrm>
          <a:prstGeom prst="rect">
            <a:avLst/>
          </a:prstGeom>
          <a:solidFill>
            <a:schemeClr val="accent3"/>
          </a:solidFill>
        </p:spPr>
        <p:txBody>
          <a:bodyPr wrap="square" anchor="ctr" anchorCtr="0">
            <a:noAutofit/>
          </a:bodyPr>
          <a:lstStyle/>
          <a:p>
            <a:pPr algn="just">
              <a:lnSpc>
                <a:spcPts val="1800"/>
              </a:lnSpc>
            </a:pPr>
            <a:r>
              <a:rPr lang="ru-RU" sz="2000" dirty="0">
                <a:solidFill>
                  <a:prstClr val="white"/>
                </a:solidFill>
                <a:latin typeface="Arial Narrow" pitchFamily="34" charset="0"/>
              </a:rPr>
              <a:t>работники, которые по состоянию на 31 декабря 2020 года не исполняли свои трудовые обязанности и ранее не подали одно из письменных заявлений, но за ними сохранилось место работы, в том числе на период:</a:t>
            </a:r>
          </a:p>
        </p:txBody>
      </p:sp>
      <p:pic>
        <p:nvPicPr>
          <p:cNvPr id="88" name="Picture 2" descr="https://avatars.mds.yandex.net/get-dialogs/1017510/c69d856d7552f9752e79/ori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946" y="4298438"/>
            <a:ext cx="360040" cy="35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Box 88"/>
          <p:cNvSpPr txBox="1"/>
          <p:nvPr/>
        </p:nvSpPr>
        <p:spPr>
          <a:xfrm>
            <a:off x="904704" y="4361976"/>
            <a:ext cx="3456384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ts val="17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latin typeface="Arial Narrow" pitchFamily="34" charset="0"/>
              </a:rPr>
              <a:t>в</a:t>
            </a:r>
            <a:r>
              <a:rPr lang="ru-RU" sz="2000" dirty="0" smtClean="0">
                <a:latin typeface="Arial Narrow" pitchFamily="34" charset="0"/>
              </a:rPr>
              <a:t>ременной нетрудоспособности;</a:t>
            </a:r>
            <a:endParaRPr lang="ru-RU" sz="2000" dirty="0">
              <a:latin typeface="Arial Narrow" pitchFamily="34" charset="0"/>
            </a:endParaRPr>
          </a:p>
        </p:txBody>
      </p:sp>
      <p:pic>
        <p:nvPicPr>
          <p:cNvPr id="90" name="Picture 2" descr="https://avatars.mds.yandex.net/get-dialogs/1017510/c69d856d7552f9752e79/ori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2578" y="4298438"/>
            <a:ext cx="360040" cy="35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TextBox 90"/>
          <p:cNvSpPr txBox="1"/>
          <p:nvPr/>
        </p:nvSpPr>
        <p:spPr>
          <a:xfrm>
            <a:off x="5512618" y="4346837"/>
            <a:ext cx="3506019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ts val="17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 smtClean="0">
                <a:latin typeface="Arial Narrow" pitchFamily="34" charset="0"/>
              </a:rPr>
              <a:t>отпуска;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879422" y="4730269"/>
            <a:ext cx="8157074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700"/>
              </a:lnSpc>
              <a:spcAft>
                <a:spcPts val="600"/>
              </a:spcAft>
            </a:pPr>
            <a:r>
              <a:rPr lang="ru-RU" sz="2000" dirty="0" smtClean="0">
                <a:latin typeface="Arial Narrow" pitchFamily="34" charset="0"/>
              </a:rPr>
              <a:t>отстранения </a:t>
            </a:r>
            <a:r>
              <a:rPr lang="ru-RU" sz="2000" dirty="0">
                <a:latin typeface="Arial Narrow" pitchFamily="34" charset="0"/>
              </a:rPr>
              <a:t>от работы в случаях, предусмотренных </a:t>
            </a:r>
            <a:r>
              <a:rPr lang="ru-RU" sz="2000" dirty="0" smtClean="0">
                <a:latin typeface="Arial Narrow" pitchFamily="34" charset="0"/>
              </a:rPr>
              <a:t>ТК РФ</a:t>
            </a:r>
            <a:r>
              <a:rPr lang="ru-RU" sz="2000" dirty="0">
                <a:latin typeface="Arial Narrow" pitchFamily="34" charset="0"/>
              </a:rPr>
              <a:t>, другими федеральными законами, иными нормативными правовыми актами РФ</a:t>
            </a:r>
          </a:p>
        </p:txBody>
      </p:sp>
      <p:pic>
        <p:nvPicPr>
          <p:cNvPr id="93" name="Picture 2" descr="https://avatars.mds.yandex.net/get-dialogs/1017510/c69d856d7552f9752e79/ori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558" y="4774305"/>
            <a:ext cx="360040" cy="35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6" name="Прямая соединительная линия 85"/>
          <p:cNvCxnSpPr>
            <a:endCxn id="82" idx="4"/>
          </p:cNvCxnSpPr>
          <p:nvPr/>
        </p:nvCxnSpPr>
        <p:spPr>
          <a:xfrm>
            <a:off x="434004" y="3356992"/>
            <a:ext cx="0" cy="3496394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7725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-6382" y="1"/>
            <a:ext cx="9150382" cy="853310"/>
          </a:xfrm>
          <a:prstGeom prst="rect">
            <a:avLst/>
          </a:prstGeom>
          <a:solidFill>
            <a:srgbClr val="297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24022" y="1916832"/>
            <a:ext cx="4199736" cy="1342408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122278"/>
            <a:ext cx="9144000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2000" dirty="0" smtClean="0">
                <a:solidFill>
                  <a:prstClr val="white"/>
                </a:solidFill>
                <a:latin typeface="Arial Black" pitchFamily="34" charset="0"/>
              </a:rPr>
              <a:t>МЕРОПРИЯТИЯ ПО ПЕРЕХОДУ </a:t>
            </a:r>
            <a:br>
              <a:rPr lang="ru-RU" sz="2000" dirty="0" smtClean="0">
                <a:solidFill>
                  <a:prstClr val="white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prstClr val="white"/>
                </a:solidFill>
                <a:latin typeface="Arial Black" pitchFamily="34" charset="0"/>
              </a:rPr>
              <a:t>НА ЭЛЕКТРОННЫЕ ТРУДОВЫЕ КНИЖКИ</a:t>
            </a:r>
            <a:endParaRPr lang="ru-RU" sz="20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213383"/>
            <a:ext cx="3502496" cy="504055"/>
          </a:xfrm>
          <a:prstGeom prst="rect">
            <a:avLst/>
          </a:prstGeom>
          <a:solidFill>
            <a:schemeClr val="accent3"/>
          </a:solidFill>
        </p:spPr>
        <p:txBody>
          <a:bodyPr wrap="square" anchor="ctr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Arial Narrow" pitchFamily="34" charset="0"/>
              </a:rPr>
              <a:t>ОРГАНИЗАЦИОННЫЕ</a:t>
            </a:r>
            <a:endParaRPr lang="ru-RU" sz="16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884" y="2650099"/>
            <a:ext cx="362378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400" b="1" dirty="0" smtClean="0">
                <a:latin typeface="Arial Narrow" pitchFamily="34" charset="0"/>
              </a:rPr>
              <a:t>анализ </a:t>
            </a:r>
            <a:r>
              <a:rPr lang="ru-RU" sz="2400" b="1" dirty="0">
                <a:latin typeface="Arial Narrow" pitchFamily="34" charset="0"/>
              </a:rPr>
              <a:t>кадрового состава организации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22859" y="3696286"/>
            <a:ext cx="2570010" cy="1122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 fontAlgn="auto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defRPr sz="2400" b="1">
                <a:latin typeface="Arial Narrow" pitchFamily="34" charset="0"/>
              </a:defRPr>
            </a:lvl1pPr>
          </a:lstStyle>
          <a:p>
            <a:r>
              <a:rPr lang="ru-RU" dirty="0" smtClean="0"/>
              <a:t>проведение </a:t>
            </a:r>
            <a:r>
              <a:rPr lang="ru-RU" dirty="0"/>
              <a:t>разъяснительной работы с персоналом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96737" y="5496413"/>
            <a:ext cx="40543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 fontAlgn="auto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defRPr sz="2400" b="1">
                <a:latin typeface="Arial Narrow" pitchFamily="34" charset="0"/>
              </a:defRPr>
            </a:lvl1pPr>
          </a:lstStyle>
          <a:p>
            <a:r>
              <a:rPr lang="ru-RU" dirty="0" smtClean="0"/>
              <a:t>прием </a:t>
            </a:r>
            <a:r>
              <a:rPr lang="ru-RU" dirty="0"/>
              <a:t>и учет заявлений работников о выборе </a:t>
            </a:r>
            <a:r>
              <a:rPr lang="ru-RU" dirty="0" smtClean="0"/>
              <a:t>формы </a:t>
            </a:r>
            <a:r>
              <a:rPr lang="ru-RU" dirty="0"/>
              <a:t>ведения трудовой книжки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96" t="26714" r="15493" b="30575"/>
          <a:stretch/>
        </p:blipFill>
        <p:spPr bwMode="auto">
          <a:xfrm>
            <a:off x="378765" y="1762456"/>
            <a:ext cx="3392021" cy="78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4628" y="2546031"/>
            <a:ext cx="3943316" cy="810961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7913" y="3600020"/>
            <a:ext cx="4402080" cy="1197132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628" y="3264176"/>
            <a:ext cx="2172274" cy="153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860032" y="3664635"/>
            <a:ext cx="4163726" cy="1346894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2331" y="3172955"/>
            <a:ext cx="2097357" cy="171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60032" y="3777031"/>
            <a:ext cx="3627638" cy="1122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 fontAlgn="auto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defRPr sz="2400" b="1">
                <a:latin typeface="Arial Narrow" pitchFamily="34" charset="0"/>
              </a:defRPr>
            </a:lvl1pPr>
          </a:lstStyle>
          <a:p>
            <a:pPr algn="l">
              <a:spcAft>
                <a:spcPts val="0"/>
              </a:spcAft>
            </a:pPr>
            <a:r>
              <a:rPr lang="ru-RU" dirty="0" smtClean="0"/>
              <a:t>уведомление </a:t>
            </a:r>
            <a:endParaRPr lang="ru-RU" dirty="0"/>
          </a:p>
          <a:p>
            <a:pPr algn="l">
              <a:spcAft>
                <a:spcPts val="0"/>
              </a:spcAft>
            </a:pPr>
            <a:r>
              <a:rPr lang="ru-RU" dirty="0"/>
              <a:t>работников о </a:t>
            </a:r>
          </a:p>
          <a:p>
            <a:pPr algn="l">
              <a:spcAft>
                <a:spcPts val="0"/>
              </a:spcAft>
            </a:pPr>
            <a:r>
              <a:rPr lang="ru-RU" dirty="0"/>
              <a:t>выборе </a:t>
            </a:r>
            <a:r>
              <a:rPr lang="ru-RU" dirty="0" smtClean="0"/>
              <a:t>формы </a:t>
            </a:r>
            <a:endParaRPr lang="ru-RU" dirty="0"/>
          </a:p>
          <a:p>
            <a:pPr algn="l">
              <a:spcAft>
                <a:spcPts val="0"/>
              </a:spcAft>
            </a:pPr>
            <a:r>
              <a:rPr lang="ru-RU" dirty="0"/>
              <a:t>ведения трудовой книжки 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97" t="5640" r="27881" b="7301"/>
          <a:stretch/>
        </p:blipFill>
        <p:spPr bwMode="auto">
          <a:xfrm>
            <a:off x="4415750" y="1677868"/>
            <a:ext cx="1452394" cy="158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022859" y="5253853"/>
            <a:ext cx="6854684" cy="1346894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8344" y="4818388"/>
            <a:ext cx="3079680" cy="202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89112" y="2050853"/>
            <a:ext cx="3334646" cy="1122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 fontAlgn="auto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defRPr sz="2400" b="1">
                <a:latin typeface="Arial Narrow" pitchFamily="34" charset="0"/>
              </a:defRPr>
            </a:lvl1pPr>
          </a:lstStyle>
          <a:p>
            <a:r>
              <a:rPr lang="ru-RU" dirty="0" smtClean="0"/>
              <a:t>анализ </a:t>
            </a:r>
            <a:r>
              <a:rPr lang="ru-RU" dirty="0"/>
              <a:t>и внесение изменений в локальные нормативные акты организации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64842" y="1213382"/>
            <a:ext cx="3502496" cy="504055"/>
          </a:xfrm>
          <a:prstGeom prst="rect">
            <a:avLst/>
          </a:prstGeom>
          <a:solidFill>
            <a:schemeClr val="accent3"/>
          </a:solidFill>
        </p:spPr>
        <p:txBody>
          <a:bodyPr wrap="square" anchor="ctr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Arial Narrow" pitchFamily="34" charset="0"/>
              </a:rPr>
              <a:t>ПРАВОВЫЕ</a:t>
            </a:r>
            <a:endParaRPr lang="ru-RU" sz="16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739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electrostal.ru/image/?item=Material8391&amp;dirtyAlias=7380fc7abd-1_1200x60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27" t="3910" r="7480"/>
          <a:stretch/>
        </p:blipFill>
        <p:spPr bwMode="auto">
          <a:xfrm>
            <a:off x="-108520" y="825716"/>
            <a:ext cx="3360168" cy="176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6382" y="1"/>
            <a:ext cx="9150382" cy="782650"/>
          </a:xfrm>
          <a:prstGeom prst="rect">
            <a:avLst/>
          </a:prstGeom>
          <a:solidFill>
            <a:srgbClr val="297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92" y="70661"/>
            <a:ext cx="9128408" cy="7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ПЕРЕХОД НА ЭЛЕКТРОННЫЙ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ФОРМАТ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ТРУДОВОЙ КНИЖКИ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3549" y="2294897"/>
            <a:ext cx="2342778" cy="123220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2410522" y="2491221"/>
            <a:ext cx="2304256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17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ЕЖЕМЕСЯЧНО, </a:t>
            </a:r>
          </a:p>
          <a:p>
            <a:pPr algn="ctr"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не позднее </a:t>
            </a:r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</a:rPr>
              <a:t>15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 числа </a:t>
            </a:r>
            <a:b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следующего месяца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2433366" y="3520745"/>
            <a:ext cx="6301481" cy="4614"/>
          </a:xfrm>
          <a:prstGeom prst="line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</p:cxnSp>
      <p:sp>
        <p:nvSpPr>
          <p:cNvPr id="64" name="TextBox 63"/>
          <p:cNvSpPr txBox="1"/>
          <p:nvPr/>
        </p:nvSpPr>
        <p:spPr>
          <a:xfrm>
            <a:off x="4814889" y="2227046"/>
            <a:ext cx="4101264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17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 перевод</a:t>
            </a:r>
            <a:r>
              <a:rPr lang="ru-RU" b="1" dirty="0" smtClean="0">
                <a:latin typeface="Arial Narrow" pitchFamily="34" charset="0"/>
              </a:rPr>
              <a:t> </a:t>
            </a:r>
            <a:r>
              <a:rPr lang="ru-RU" b="1" dirty="0">
                <a:latin typeface="Arial Narrow" pitchFamily="34" charset="0"/>
              </a:rPr>
              <a:t>сотрудника </a:t>
            </a:r>
            <a:br>
              <a:rPr lang="ru-RU" b="1" dirty="0">
                <a:latin typeface="Arial Narrow" pitchFamily="34" charset="0"/>
              </a:rPr>
            </a:br>
            <a:r>
              <a:rPr lang="ru-RU" b="1" dirty="0">
                <a:latin typeface="Arial Narrow" pitchFamily="34" charset="0"/>
              </a:rPr>
              <a:t>на другую постоянную работу;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756326" y="2779001"/>
            <a:ext cx="4101264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17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подача заявления сотрудником </a:t>
            </a:r>
            <a:b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о выборе формата ведения трудовой книжки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413548" y="3905084"/>
            <a:ext cx="3168351" cy="81642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2442518" y="4716899"/>
            <a:ext cx="6301481" cy="4614"/>
          </a:xfrm>
          <a:prstGeom prst="line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</p:cxnSp>
      <p:sp>
        <p:nvSpPr>
          <p:cNvPr id="71" name="TextBox 70"/>
          <p:cNvSpPr txBox="1"/>
          <p:nvPr/>
        </p:nvSpPr>
        <p:spPr>
          <a:xfrm>
            <a:off x="2417739" y="3944060"/>
            <a:ext cx="3145357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 fontAlgn="auto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defRPr b="1">
                <a:solidFill>
                  <a:schemeClr val="bg1"/>
                </a:solidFill>
                <a:latin typeface="Bahnschrift SemiBold Condensed" pitchFamily="34" charset="0"/>
              </a:defRPr>
            </a:lvl1pPr>
          </a:lstStyle>
          <a:p>
            <a:r>
              <a:rPr lang="ru-RU" dirty="0">
                <a:latin typeface="Arial Narrow" pitchFamily="34" charset="0"/>
              </a:rPr>
              <a:t>НЕ ПОЗДНЕЕ РАБОЧЕГО ДНЯ,</a:t>
            </a:r>
          </a:p>
          <a:p>
            <a:r>
              <a:rPr lang="ru-RU" dirty="0">
                <a:latin typeface="Arial Narrow" pitchFamily="34" charset="0"/>
              </a:rPr>
              <a:t>следующего за днем издания приказа о приеме (увольнении)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672526" y="4111605"/>
            <a:ext cx="300189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прием / увольнение </a:t>
            </a:r>
            <a:r>
              <a:rPr lang="ru-RU" b="1" dirty="0" smtClean="0">
                <a:latin typeface="Arial Narrow" pitchFamily="34" charset="0"/>
              </a:rPr>
              <a:t>сотрудников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442544" y="5030518"/>
            <a:ext cx="2322959" cy="9235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/>
          <p:cNvSpPr txBox="1"/>
          <p:nvPr/>
        </p:nvSpPr>
        <p:spPr>
          <a:xfrm>
            <a:off x="2451896" y="5189626"/>
            <a:ext cx="230425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17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НЕ ПОЗДНЕЕ</a:t>
            </a:r>
          </a:p>
          <a:p>
            <a:pPr algn="ctr" fontAlgn="auto">
              <a:lnSpc>
                <a:spcPts val="17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800" b="1" dirty="0">
                <a:solidFill>
                  <a:schemeClr val="bg1"/>
                </a:solidFill>
                <a:latin typeface="Arial Narrow" pitchFamily="34" charset="0"/>
              </a:rPr>
              <a:t>15</a:t>
            </a: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 февраля </a:t>
            </a:r>
            <a:r>
              <a:rPr lang="ru-RU" sz="2800" b="1" dirty="0">
                <a:solidFill>
                  <a:schemeClr val="bg1"/>
                </a:solidFill>
                <a:latin typeface="Arial Narrow" pitchFamily="34" charset="0"/>
              </a:rPr>
              <a:t>2021</a:t>
            </a: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 г. </a:t>
            </a: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2442543" y="5957241"/>
            <a:ext cx="6301481" cy="4614"/>
          </a:xfrm>
          <a:prstGeom prst="line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</p:cxnSp>
      <p:sp>
        <p:nvSpPr>
          <p:cNvPr id="76" name="TextBox 75"/>
          <p:cNvSpPr txBox="1"/>
          <p:nvPr/>
        </p:nvSpPr>
        <p:spPr>
          <a:xfrm>
            <a:off x="4814714" y="5092255"/>
            <a:ext cx="4101265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17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b="1" spc="-30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b="1" spc="-30" dirty="0" smtClean="0">
                <a:latin typeface="Arial Narrow" pitchFamily="34" charset="0"/>
              </a:rPr>
              <a:t>представление сведений по сотрудникам, </a:t>
            </a:r>
            <a:br>
              <a:rPr lang="ru-RU" b="1" spc="-30" dirty="0" smtClean="0">
                <a:latin typeface="Arial Narrow" pitchFamily="34" charset="0"/>
              </a:rPr>
            </a:br>
            <a:r>
              <a:rPr lang="ru-RU" b="1" spc="-30" dirty="0" smtClean="0">
                <a:latin typeface="Arial Narrow" pitchFamily="34" charset="0"/>
              </a:rPr>
              <a:t>в отношении </a:t>
            </a:r>
            <a:r>
              <a:rPr lang="ru-RU" b="1" spc="-30" dirty="0">
                <a:latin typeface="Arial Narrow" pitchFamily="34" charset="0"/>
              </a:rPr>
              <a:t>которых в 2020 году </a:t>
            </a:r>
            <a:r>
              <a:rPr lang="ru-RU" b="1" spc="-30" dirty="0" smtClean="0">
                <a:latin typeface="Arial Narrow" pitchFamily="34" charset="0"/>
              </a:rPr>
              <a:t/>
            </a:r>
            <a:br>
              <a:rPr lang="ru-RU" b="1" spc="-30" dirty="0" smtClean="0">
                <a:latin typeface="Arial Narrow" pitchFamily="34" charset="0"/>
              </a:rPr>
            </a:br>
            <a:r>
              <a:rPr lang="ru-RU" b="1" spc="-30" dirty="0" smtClean="0">
                <a:solidFill>
                  <a:srgbClr val="C00000"/>
                </a:solidFill>
                <a:latin typeface="Arial Narrow" pitchFamily="34" charset="0"/>
              </a:rPr>
              <a:t>отсутствовали </a:t>
            </a:r>
            <a:r>
              <a:rPr lang="ru-RU" b="1" spc="-30" dirty="0">
                <a:solidFill>
                  <a:srgbClr val="C00000"/>
                </a:solidFill>
                <a:latin typeface="Arial Narrow" pitchFamily="34" charset="0"/>
              </a:rPr>
              <a:t>кадровые </a:t>
            </a:r>
            <a:r>
              <a:rPr lang="ru-RU" b="1" spc="-30" dirty="0" smtClean="0">
                <a:solidFill>
                  <a:srgbClr val="C00000"/>
                </a:solidFill>
                <a:latin typeface="Arial Narrow" pitchFamily="34" charset="0"/>
              </a:rPr>
              <a:t>мероприятия</a:t>
            </a: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2052" name="Picture 4" descr="https://thumbs.dreamstime.com/b/%D0%B1%D0%B8%D0%B7%D0%BD%D0%B5%D1%81%D0%BC%D0%B5%D0%BD-%D0%BC%D1%83%D0%BB%D1%8C%D1%82%D1%84%D0%B8%D0%BB%D1%8C%D0%BC%D0%B0-%D0%BC%D0%BE%D0%BB%D0%BE%D0%B4%D0%BE%D0%B9-%D0%BF%D1%80%D0%B5%D0%B4%D1%81%D1%82%D0%B0%D0%B2%D0%BB%D1%8F%D1%8F-%D1%81-%D1%83%D0%BA%D0%B0%D0%B7%D0%B0%D1%82%D0%B5%D0%BB%D0%B5%D0%BC-%D0%B8%D0%BB%D0%BB%D1%8E%D1%81%D1%82%D1%80%D0%B0%D1%86%D0%B8%D1%8F-14820738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973" y="2779001"/>
            <a:ext cx="2286968" cy="23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-16753" y="6172750"/>
            <a:ext cx="9128407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i="1" dirty="0">
                <a:solidFill>
                  <a:srgbClr val="002060"/>
                </a:solidFill>
                <a:latin typeface="Arial Narrow" pitchFamily="34" charset="0"/>
              </a:rPr>
              <a:t>Федеральный закон от </a:t>
            </a:r>
            <a:r>
              <a:rPr lang="ru-RU" i="1" dirty="0" smtClean="0">
                <a:solidFill>
                  <a:srgbClr val="002060"/>
                </a:solidFill>
                <a:latin typeface="Arial Narrow" pitchFamily="34" charset="0"/>
              </a:rPr>
              <a:t>01.04.1996 № 27-ФЗ</a:t>
            </a:r>
            <a:r>
              <a:rPr lang="ru-RU" i="1" dirty="0">
                <a:solidFill>
                  <a:srgbClr val="002060"/>
                </a:solidFill>
                <a:latin typeface="Arial Narrow" pitchFamily="34" charset="0"/>
              </a:rPr>
              <a:t>,</a:t>
            </a:r>
            <a:endParaRPr lang="en-US" i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ctr">
              <a:lnSpc>
                <a:spcPts val="1900"/>
              </a:lnSpc>
            </a:pPr>
            <a:r>
              <a:rPr lang="ru-RU" i="1" dirty="0" smtClean="0">
                <a:solidFill>
                  <a:srgbClr val="002060"/>
                </a:solidFill>
                <a:latin typeface="Arial Narrow" pitchFamily="34" charset="0"/>
              </a:rPr>
              <a:t>Постановление </a:t>
            </a:r>
            <a:r>
              <a:rPr lang="ru-RU" i="1" dirty="0">
                <a:solidFill>
                  <a:srgbClr val="002060"/>
                </a:solidFill>
                <a:latin typeface="Arial Narrow" pitchFamily="34" charset="0"/>
              </a:rPr>
              <a:t>Правительства РФ от 26.04.2020 № </a:t>
            </a:r>
            <a:r>
              <a:rPr lang="ru-RU" i="1" dirty="0" smtClean="0">
                <a:solidFill>
                  <a:srgbClr val="002060"/>
                </a:solidFill>
                <a:latin typeface="Arial Narrow" pitchFamily="34" charset="0"/>
              </a:rPr>
              <a:t>590</a:t>
            </a:r>
            <a:endParaRPr lang="ru-RU" i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9910" y="978074"/>
            <a:ext cx="457122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245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6382" y="1"/>
            <a:ext cx="9150382" cy="782650"/>
          </a:xfrm>
          <a:prstGeom prst="rect">
            <a:avLst/>
          </a:prstGeom>
          <a:solidFill>
            <a:srgbClr val="297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004" y="173895"/>
            <a:ext cx="8317733" cy="608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prstClr val="white"/>
                </a:solidFill>
                <a:latin typeface="Arial Black" pitchFamily="34" charset="0"/>
              </a:rPr>
              <a:t>ОТВЕТСТВЕННОСТЬ РАБОТОДАТЕЛЯ ЗА  НАРУШЕНИЕ СРОКА ПРЕДСТАВЛЕНИЯ СЗВ-ТД</a:t>
            </a:r>
            <a:endParaRPr lang="ru-RU" sz="20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6434" y="2245091"/>
            <a:ext cx="5059454" cy="455293"/>
          </a:xfrm>
          <a:prstGeom prst="rect">
            <a:avLst/>
          </a:prstGeom>
          <a:solidFill>
            <a:schemeClr val="accent3"/>
          </a:solidFill>
        </p:spPr>
        <p:txBody>
          <a:bodyPr wrap="square" anchor="ctr" anchorCtr="0">
            <a:noAutofit/>
          </a:bodyPr>
          <a:lstStyle/>
          <a:p>
            <a:pPr>
              <a:lnSpc>
                <a:spcPts val="1800"/>
              </a:lnSpc>
            </a:pPr>
            <a:r>
              <a:rPr lang="ru-RU" sz="2000" b="1" i="1" dirty="0" smtClean="0">
                <a:solidFill>
                  <a:prstClr val="white"/>
                </a:solidFill>
                <a:latin typeface="Arial Narrow" pitchFamily="34" charset="0"/>
              </a:rPr>
              <a:t>АДМИНИСТРАТИВНАЯ ОТВЕТСТВЕННОСТЬ</a:t>
            </a:r>
            <a:endParaRPr lang="ru-RU" sz="2000" b="1" i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449" y="1024244"/>
            <a:ext cx="8707288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sz="2000" dirty="0">
                <a:latin typeface="Arial Narrow" pitchFamily="34" charset="0"/>
              </a:rPr>
              <a:t>Если организация </a:t>
            </a:r>
            <a:r>
              <a:rPr lang="ru-RU" sz="2000" dirty="0" smtClean="0">
                <a:latin typeface="Arial Narrow" pitchFamily="34" charset="0"/>
              </a:rPr>
              <a:t>нарушит срок представления в </a:t>
            </a:r>
            <a:r>
              <a:rPr lang="ru-RU" sz="2000" dirty="0">
                <a:latin typeface="Arial Narrow" pitchFamily="34" charset="0"/>
              </a:rPr>
              <a:t>ПФР </a:t>
            </a:r>
            <a:r>
              <a:rPr lang="ru-RU" sz="2000" dirty="0" smtClean="0">
                <a:latin typeface="Arial Narrow" pitchFamily="34" charset="0"/>
              </a:rPr>
              <a:t>сведений </a:t>
            </a:r>
            <a:r>
              <a:rPr lang="ru-RU" sz="2000" dirty="0">
                <a:latin typeface="Arial Narrow" pitchFamily="34" charset="0"/>
              </a:rPr>
              <a:t>о трудовой деятельности работника </a:t>
            </a:r>
            <a:r>
              <a:rPr lang="ru-RU" sz="2000" dirty="0" smtClean="0">
                <a:latin typeface="Arial Narrow" pitchFamily="34" charset="0"/>
              </a:rPr>
              <a:t>либо </a:t>
            </a:r>
            <a:r>
              <a:rPr lang="ru-RU" sz="2000" dirty="0">
                <a:latin typeface="Arial Narrow" pitchFamily="34" charset="0"/>
              </a:rPr>
              <a:t>передаст неполную или недостоверную информацию, ответственность за это понесет должностное </a:t>
            </a:r>
            <a:r>
              <a:rPr lang="ru-RU" sz="2000" dirty="0" smtClean="0">
                <a:latin typeface="Arial Narrow" pitchFamily="34" charset="0"/>
              </a:rPr>
              <a:t>лицо. </a:t>
            </a:r>
            <a:endParaRPr lang="ru-RU" sz="2000" dirty="0">
              <a:latin typeface="Arial Narrow" pitchFamily="34" charset="0"/>
            </a:endParaRPr>
          </a:p>
          <a:p>
            <a:pPr algn="ctr">
              <a:lnSpc>
                <a:spcPts val="1900"/>
              </a:lnSpc>
              <a:spcBef>
                <a:spcPts val="12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Изменения в КоАП вступят 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в силу 1 января 2021 </a:t>
            </a: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г.</a:t>
            </a:r>
            <a:endParaRPr lang="ru-RU" sz="2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11" name="Picture 2" descr="https://terskyrayon.gov-murman.ru/about/kartinki_2019/104163410_620_465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382" y="3531381"/>
            <a:ext cx="2456828" cy="154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13660" y="2700384"/>
            <a:ext cx="36792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  <a:t>ч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асть 2 </a:t>
            </a:r>
            <a:b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статьи 15.33.2 КоАП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7126212"/>
              </p:ext>
            </p:extLst>
          </p:nvPr>
        </p:nvGraphicFramePr>
        <p:xfrm>
          <a:off x="2627784" y="3501665"/>
          <a:ext cx="6408712" cy="1800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41524"/>
                <a:gridCol w="3267188"/>
              </a:tblGrid>
              <a:tr h="1800200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800" b="0" dirty="0" smtClean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Административный штраф на должностное лицо</a:t>
                      </a:r>
                      <a:endParaRPr lang="ru-RU" sz="2800" b="0" dirty="0"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800" b="0" dirty="0" smtClean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от</a:t>
                      </a:r>
                      <a:r>
                        <a:rPr lang="ru-RU" sz="2800" b="0" baseline="0" dirty="0" smtClean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ru-RU" sz="4000" b="1" baseline="0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300</a:t>
                      </a:r>
                      <a:r>
                        <a:rPr lang="ru-RU" sz="2800" b="0" baseline="0" dirty="0" smtClean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 д</a:t>
                      </a:r>
                      <a:r>
                        <a:rPr lang="ru-RU" sz="2800" b="0" dirty="0" smtClean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о</a:t>
                      </a:r>
                      <a:r>
                        <a:rPr lang="ru-RU" sz="2800" b="0" baseline="0" dirty="0" smtClean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ru-RU" sz="4000" b="1" baseline="0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500</a:t>
                      </a:r>
                      <a:r>
                        <a:rPr lang="ru-RU" sz="2800" b="0" baseline="0" dirty="0" smtClean="0"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 руб.</a:t>
                      </a:r>
                      <a:endParaRPr lang="ru-RU" sz="2800" b="0" dirty="0"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1744" y="5391604"/>
            <a:ext cx="9046087" cy="865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В 2020 году </a:t>
            </a:r>
            <a:r>
              <a:rPr lang="ru-RU" dirty="0">
                <a:latin typeface="Arial Narrow" pitchFamily="34" charset="0"/>
              </a:rPr>
              <a:t>за подобное </a:t>
            </a:r>
            <a:r>
              <a:rPr lang="ru-RU" dirty="0" smtClean="0">
                <a:latin typeface="Arial Narrow" pitchFamily="34" charset="0"/>
              </a:rPr>
              <a:t>нарушение могут </a:t>
            </a:r>
            <a:r>
              <a:rPr lang="ru-RU" dirty="0">
                <a:latin typeface="Arial Narrow" pitchFamily="34" charset="0"/>
              </a:rPr>
              <a:t>наказать как за нарушение трудового законодательства: вынести предупреждение или оштрафовать. Для </a:t>
            </a:r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должностных лиц </a:t>
            </a:r>
            <a:r>
              <a:rPr lang="ru-RU" dirty="0">
                <a:latin typeface="Arial Narrow" pitchFamily="34" charset="0"/>
              </a:rPr>
              <a:t>штраф составляет </a:t>
            </a:r>
            <a:r>
              <a:rPr lang="ru-RU" dirty="0" smtClean="0">
                <a:latin typeface="Arial Narrow" pitchFamily="34" charset="0"/>
              </a:rPr>
              <a:t/>
            </a:r>
            <a:br>
              <a:rPr lang="ru-RU" dirty="0" smtClean="0">
                <a:latin typeface="Arial Narrow" pitchFamily="34" charset="0"/>
              </a:rPr>
            </a:br>
            <a:r>
              <a:rPr lang="ru-RU" dirty="0" smtClean="0">
                <a:latin typeface="Arial Narrow" pitchFamily="34" charset="0"/>
              </a:rPr>
              <a:t>от </a:t>
            </a: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</a:rPr>
              <a:t>1 </a:t>
            </a:r>
            <a:r>
              <a:rPr lang="ru-RU" dirty="0">
                <a:latin typeface="Arial Narrow" pitchFamily="34" charset="0"/>
              </a:rPr>
              <a:t>тыс. </a:t>
            </a:r>
            <a:r>
              <a:rPr lang="ru-RU" dirty="0" smtClean="0">
                <a:latin typeface="Arial Narrow" pitchFamily="34" charset="0"/>
              </a:rPr>
              <a:t>руб. до </a:t>
            </a: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</a:rPr>
              <a:t>5</a:t>
            </a:r>
            <a:r>
              <a:rPr lang="ru-RU" dirty="0">
                <a:latin typeface="Arial Narrow" pitchFamily="34" charset="0"/>
              </a:rPr>
              <a:t> тыс. руб., </a:t>
            </a:r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для </a:t>
            </a:r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юридических лиц </a:t>
            </a:r>
            <a:r>
              <a:rPr lang="ru-RU" dirty="0">
                <a:latin typeface="Arial Narrow" pitchFamily="34" charset="0"/>
              </a:rPr>
              <a:t>- от </a:t>
            </a: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</a:rPr>
              <a:t>30</a:t>
            </a:r>
            <a:r>
              <a:rPr lang="ru-RU" dirty="0">
                <a:latin typeface="Arial Narrow" pitchFamily="34" charset="0"/>
              </a:rPr>
              <a:t> тыс. до </a:t>
            </a: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</a:rPr>
              <a:t>50</a:t>
            </a:r>
            <a:r>
              <a:rPr lang="ru-RU" dirty="0">
                <a:latin typeface="Arial Narrow" pitchFamily="34" charset="0"/>
              </a:rPr>
              <a:t> тыс. 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342803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-6382" y="1"/>
            <a:ext cx="9150382" cy="659789"/>
          </a:xfrm>
          <a:prstGeom prst="rect">
            <a:avLst/>
          </a:prstGeom>
          <a:solidFill>
            <a:srgbClr val="297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>
            <a:off x="2844531" y="3177603"/>
            <a:ext cx="611616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9942" y="46304"/>
            <a:ext cx="8317733" cy="615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>
                <a:solidFill>
                  <a:prstClr val="white"/>
                </a:solidFill>
                <a:latin typeface="Arial Black" pitchFamily="34" charset="0"/>
              </a:rPr>
              <a:t>СПОСОБЫ ПОЛУЧЕНИЯ СВЕДЕНИЙ </a:t>
            </a:r>
            <a:br>
              <a:rPr lang="ru-RU" sz="2000" dirty="0">
                <a:solidFill>
                  <a:prstClr val="white"/>
                </a:solidFill>
                <a:latin typeface="Arial Black" pitchFamily="34" charset="0"/>
              </a:rPr>
            </a:br>
            <a:r>
              <a:rPr lang="ru-RU" sz="2000" dirty="0">
                <a:solidFill>
                  <a:prstClr val="white"/>
                </a:solidFill>
                <a:latin typeface="Arial Black" pitchFamily="34" charset="0"/>
              </a:rPr>
              <a:t>ИЗ ЭЛЕКТРОННОЙ ТРУДОВОЙ КНИЖКИ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642" y="969311"/>
            <a:ext cx="2683579" cy="143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965528" y="969311"/>
            <a:ext cx="2823865" cy="1430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867551" y="1555994"/>
            <a:ext cx="30972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700"/>
              </a:lnSpc>
            </a:pPr>
            <a:r>
              <a:rPr lang="ru-RU" sz="2600" b="1" i="1" dirty="0" smtClean="0">
                <a:solidFill>
                  <a:prstClr val="white"/>
                </a:solidFill>
                <a:latin typeface="Arial Narrow" pitchFamily="34" charset="0"/>
              </a:rPr>
              <a:t>БУМАЖНЫЙ ФОРМАТ:</a:t>
            </a:r>
            <a:endParaRPr lang="ru-RU" sz="2600" b="1" i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32772" y="1618461"/>
            <a:ext cx="8955608" cy="4633734"/>
            <a:chOff x="282620" y="1509010"/>
            <a:chExt cx="8955608" cy="4633734"/>
          </a:xfrm>
        </p:grpSpPr>
        <p:grpSp>
          <p:nvGrpSpPr>
            <p:cNvPr id="12" name="Группа 11"/>
            <p:cNvGrpSpPr/>
            <p:nvPr/>
          </p:nvGrpSpPr>
          <p:grpSpPr>
            <a:xfrm flipH="1">
              <a:off x="5523601" y="4814585"/>
              <a:ext cx="527303" cy="677475"/>
              <a:chOff x="2952372" y="3205331"/>
              <a:chExt cx="611616" cy="677475"/>
            </a:xfrm>
          </p:grpSpPr>
          <p:cxnSp>
            <p:nvCxnSpPr>
              <p:cNvPr id="33" name="Прямая соединительная линия 32"/>
              <p:cNvCxnSpPr/>
              <p:nvPr/>
            </p:nvCxnSpPr>
            <p:spPr>
              <a:xfrm flipH="1">
                <a:off x="2952372" y="3551367"/>
                <a:ext cx="611616" cy="0"/>
              </a:xfrm>
              <a:prstGeom prst="line">
                <a:avLst/>
              </a:prstGeom>
              <a:ln w="571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 flipH="1" flipV="1">
                <a:off x="2967241" y="3205331"/>
                <a:ext cx="1380" cy="677475"/>
              </a:xfrm>
              <a:prstGeom prst="line">
                <a:avLst/>
              </a:prstGeom>
              <a:ln w="571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Группа 12"/>
            <p:cNvGrpSpPr/>
            <p:nvPr/>
          </p:nvGrpSpPr>
          <p:grpSpPr>
            <a:xfrm flipH="1">
              <a:off x="5522839" y="3717044"/>
              <a:ext cx="527303" cy="677475"/>
              <a:chOff x="2969505" y="2887416"/>
              <a:chExt cx="611616" cy="677475"/>
            </a:xfrm>
          </p:grpSpPr>
          <p:cxnSp>
            <p:nvCxnSpPr>
              <p:cNvPr id="31" name="Прямая соединительная линия 30"/>
              <p:cNvCxnSpPr/>
              <p:nvPr/>
            </p:nvCxnSpPr>
            <p:spPr>
              <a:xfrm flipH="1">
                <a:off x="2969505" y="3233452"/>
                <a:ext cx="611616" cy="0"/>
              </a:xfrm>
              <a:prstGeom prst="line">
                <a:avLst/>
              </a:prstGeom>
              <a:ln w="571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 flipH="1" flipV="1">
                <a:off x="2984374" y="2887416"/>
                <a:ext cx="1380" cy="677475"/>
              </a:xfrm>
              <a:prstGeom prst="line">
                <a:avLst/>
              </a:prstGeom>
              <a:ln w="571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Группа 13"/>
            <p:cNvGrpSpPr/>
            <p:nvPr/>
          </p:nvGrpSpPr>
          <p:grpSpPr>
            <a:xfrm flipH="1">
              <a:off x="5527961" y="2729415"/>
              <a:ext cx="527303" cy="677475"/>
              <a:chOff x="2979123" y="2704502"/>
              <a:chExt cx="611616" cy="677475"/>
            </a:xfrm>
          </p:grpSpPr>
          <p:cxnSp>
            <p:nvCxnSpPr>
              <p:cNvPr id="29" name="Прямая соединительная линия 28"/>
              <p:cNvCxnSpPr/>
              <p:nvPr/>
            </p:nvCxnSpPr>
            <p:spPr>
              <a:xfrm flipH="1">
                <a:off x="2979123" y="3050538"/>
                <a:ext cx="611616" cy="0"/>
              </a:xfrm>
              <a:prstGeom prst="line">
                <a:avLst/>
              </a:prstGeom>
              <a:ln w="571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 flipH="1" flipV="1">
                <a:off x="2993992" y="2704502"/>
                <a:ext cx="1380" cy="677475"/>
              </a:xfrm>
              <a:prstGeom prst="line">
                <a:avLst/>
              </a:prstGeom>
              <a:ln w="571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Группа 14"/>
            <p:cNvGrpSpPr/>
            <p:nvPr/>
          </p:nvGrpSpPr>
          <p:grpSpPr>
            <a:xfrm>
              <a:off x="2985731" y="4814585"/>
              <a:ext cx="611616" cy="677475"/>
              <a:chOff x="2998997" y="3283453"/>
              <a:chExt cx="611616" cy="677475"/>
            </a:xfrm>
          </p:grpSpPr>
          <p:cxnSp>
            <p:nvCxnSpPr>
              <p:cNvPr id="27" name="Прямая соединительная линия 26"/>
              <p:cNvCxnSpPr/>
              <p:nvPr/>
            </p:nvCxnSpPr>
            <p:spPr>
              <a:xfrm flipH="1">
                <a:off x="2998997" y="3622192"/>
                <a:ext cx="611616" cy="0"/>
              </a:xfrm>
              <a:prstGeom prst="line">
                <a:avLst/>
              </a:prstGeom>
              <a:ln w="571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 flipH="1" flipV="1">
                <a:off x="3025752" y="3283453"/>
                <a:ext cx="1380" cy="677475"/>
              </a:xfrm>
              <a:prstGeom prst="line">
                <a:avLst/>
              </a:prstGeom>
              <a:ln w="571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Группа 15"/>
            <p:cNvGrpSpPr/>
            <p:nvPr/>
          </p:nvGrpSpPr>
          <p:grpSpPr>
            <a:xfrm>
              <a:off x="2994379" y="3724343"/>
              <a:ext cx="611616" cy="677475"/>
              <a:chOff x="2994379" y="3537823"/>
              <a:chExt cx="611616" cy="677475"/>
            </a:xfrm>
          </p:grpSpPr>
          <p:cxnSp>
            <p:nvCxnSpPr>
              <p:cNvPr id="25" name="Прямая соединительная линия 24"/>
              <p:cNvCxnSpPr/>
              <p:nvPr/>
            </p:nvCxnSpPr>
            <p:spPr>
              <a:xfrm flipH="1">
                <a:off x="2994379" y="3883859"/>
                <a:ext cx="611616" cy="0"/>
              </a:xfrm>
              <a:prstGeom prst="line">
                <a:avLst/>
              </a:prstGeom>
              <a:ln w="571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flipH="1" flipV="1">
                <a:off x="3009248" y="3537823"/>
                <a:ext cx="1380" cy="677475"/>
              </a:xfrm>
              <a:prstGeom prst="line">
                <a:avLst/>
              </a:prstGeom>
              <a:ln w="571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Группа 16"/>
            <p:cNvGrpSpPr/>
            <p:nvPr/>
          </p:nvGrpSpPr>
          <p:grpSpPr>
            <a:xfrm>
              <a:off x="3080295" y="1509010"/>
              <a:ext cx="3016808" cy="4633734"/>
              <a:chOff x="3193400" y="1513130"/>
              <a:chExt cx="2520280" cy="3787447"/>
            </a:xfrm>
          </p:grpSpPr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2170" r="38884"/>
              <a:stretch/>
            </p:blipFill>
            <p:spPr bwMode="auto">
              <a:xfrm>
                <a:off x="3193400" y="1513130"/>
                <a:ext cx="2520280" cy="3787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6888" t="2907" r="12496" b="3091"/>
              <a:stretch/>
            </p:blipFill>
            <p:spPr bwMode="auto">
              <a:xfrm>
                <a:off x="3543020" y="2102208"/>
                <a:ext cx="1695191" cy="25590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8" name="Прямоугольник 17"/>
            <p:cNvSpPr/>
            <p:nvPr/>
          </p:nvSpPr>
          <p:spPr>
            <a:xfrm>
              <a:off x="285649" y="3808712"/>
              <a:ext cx="2686861" cy="5358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ts val="2500"/>
                </a:lnSpc>
              </a:pPr>
              <a:r>
                <a:rPr lang="ru-RU" sz="3000" b="1" dirty="0">
                  <a:solidFill>
                    <a:srgbClr val="002060"/>
                  </a:solidFill>
                  <a:cs typeface="Arial" pitchFamily="34" charset="0"/>
                </a:rPr>
                <a:t>В личном кабинете на сайте ПФР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2620" y="4885410"/>
              <a:ext cx="2686862" cy="5358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ts val="2500"/>
                </a:lnSpc>
              </a:pPr>
              <a:r>
                <a:rPr lang="ru-RU" sz="3000" b="1" dirty="0">
                  <a:solidFill>
                    <a:srgbClr val="002060"/>
                  </a:solidFill>
                  <a:cs typeface="Arial" pitchFamily="34" charset="0"/>
                </a:rPr>
                <a:t>На портале </a:t>
              </a:r>
              <a:r>
                <a:rPr lang="ru-RU" sz="3000" b="1" dirty="0" err="1">
                  <a:solidFill>
                    <a:srgbClr val="002060"/>
                  </a:solidFill>
                  <a:cs typeface="Arial" pitchFamily="34" charset="0"/>
                </a:rPr>
                <a:t>госуслуг</a:t>
              </a:r>
              <a:endParaRPr lang="ru-RU" sz="3000" b="1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073242" y="2884786"/>
              <a:ext cx="3016186" cy="5358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500"/>
                </a:lnSpc>
              </a:pPr>
              <a:r>
                <a:rPr lang="ru-RU" sz="3000" b="1" dirty="0">
                  <a:solidFill>
                    <a:srgbClr val="002060"/>
                  </a:solidFill>
                  <a:cs typeface="Arial" pitchFamily="34" charset="0"/>
                </a:rPr>
                <a:t>У работодателя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063556" y="3795166"/>
              <a:ext cx="3174672" cy="5358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900"/>
                </a:lnSpc>
              </a:pPr>
              <a:r>
                <a:rPr lang="ru-RU" sz="3000" b="1" dirty="0" smtClean="0">
                  <a:solidFill>
                    <a:srgbClr val="002060"/>
                  </a:solidFill>
                  <a:latin typeface="Arial Narrow" pitchFamily="34" charset="0"/>
                </a:rPr>
                <a:t>В отделении ПФР</a:t>
              </a:r>
              <a:endParaRPr lang="ru-RU" sz="3000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073242" y="4956233"/>
              <a:ext cx="2836080" cy="5358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900"/>
                </a:lnSpc>
              </a:pPr>
              <a:r>
                <a:rPr lang="ru-RU" sz="3000" b="1" dirty="0" smtClean="0">
                  <a:solidFill>
                    <a:srgbClr val="002060"/>
                  </a:solidFill>
                  <a:latin typeface="Arial Narrow" pitchFamily="34" charset="0"/>
                </a:rPr>
                <a:t>В МФЦ</a:t>
              </a:r>
              <a:endParaRPr lang="ru-RU" sz="3000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-18193" y="1555994"/>
            <a:ext cx="30972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700"/>
              </a:lnSpc>
            </a:pPr>
            <a:r>
              <a:rPr lang="ru-RU" sz="2600" b="1" i="1" dirty="0" smtClean="0">
                <a:solidFill>
                  <a:prstClr val="white"/>
                </a:solidFill>
                <a:latin typeface="Arial Narrow" pitchFamily="34" charset="0"/>
              </a:rPr>
              <a:t>ЭЛЕКТРОННЫЙ ФОРМАТ:</a:t>
            </a:r>
            <a:endParaRPr lang="ru-RU" sz="2600" b="1" i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2858759" y="2862528"/>
            <a:ext cx="1380" cy="677475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0" y="2940651"/>
            <a:ext cx="2859400" cy="522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2500"/>
              </a:lnSpc>
            </a:pPr>
            <a:r>
              <a:rPr lang="ru-RU" sz="3000" b="1" dirty="0" smtClean="0">
                <a:solidFill>
                  <a:srgbClr val="002060"/>
                </a:solidFill>
                <a:cs typeface="Arial" pitchFamily="34" charset="0"/>
              </a:rPr>
              <a:t>У работодателя</a:t>
            </a:r>
            <a:endParaRPr lang="ru-RU" sz="3000" b="1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18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705978"/>
            <a:ext cx="9144000" cy="1015663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b="1" i="1" dirty="0">
                <a:solidFill>
                  <a:prstClr val="white"/>
                </a:solidFill>
                <a:latin typeface="Arial Narrow" pitchFamily="34" charset="0"/>
              </a:rPr>
              <a:t>В </a:t>
            </a:r>
            <a:r>
              <a:rPr lang="ru-RU" b="1" i="1" dirty="0" smtClean="0">
                <a:solidFill>
                  <a:prstClr val="white"/>
                </a:solidFill>
                <a:latin typeface="Arial Narrow" pitchFamily="34" charset="0"/>
              </a:rPr>
              <a:t>организации есть работники, которые уже не придут на работу до 31.10.2020. Кто-то в отпуске, для кого-то объявлен длительный простой после выхода с нерабочих дней. Можно ли уведомление об изменениях в трудовом законодательстве и выборе формата ведения трудовой книжки направить таким работникам по почте России?</a:t>
            </a:r>
            <a:endParaRPr lang="ru-RU" b="1" i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05" y="3861048"/>
            <a:ext cx="8864718" cy="2567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  <a:spcAft>
                <a:spcPts val="600"/>
              </a:spcAft>
            </a:pPr>
            <a:r>
              <a:rPr lang="ru-RU" dirty="0" smtClean="0">
                <a:solidFill>
                  <a:prstClr val="black"/>
                </a:solidFill>
                <a:latin typeface="Arial Narrow" pitchFamily="34" charset="0"/>
              </a:rPr>
              <a:t>Федеральным законом от 16.12.2019 № 439-ФЗ предусмотрена обязанность работодателя уведомить своих </a:t>
            </a: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сотрудников об изменениях в трудовом </a:t>
            </a:r>
            <a:r>
              <a:rPr lang="ru-RU" dirty="0" smtClean="0">
                <a:solidFill>
                  <a:prstClr val="black"/>
                </a:solidFill>
                <a:latin typeface="Arial Narrow" pitchFamily="34" charset="0"/>
              </a:rPr>
              <a:t>законодательстве в письменной форме. </a:t>
            </a:r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Ограничений по способу, форме и содержанию такого уведомления законодательно не предусмотрено</a:t>
            </a: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. </a:t>
            </a:r>
            <a:r>
              <a:rPr lang="ru-RU" dirty="0" smtClean="0">
                <a:solidFill>
                  <a:prstClr val="black"/>
                </a:solidFill>
                <a:latin typeface="Arial Narrow" pitchFamily="34" charset="0"/>
              </a:rPr>
              <a:t>Способы </a:t>
            </a: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уведомления устанавливаются в локальных нормативных актах </a:t>
            </a:r>
            <a:r>
              <a:rPr lang="ru-RU" dirty="0" smtClean="0">
                <a:solidFill>
                  <a:prstClr val="black"/>
                </a:solidFill>
                <a:latin typeface="Arial Narrow" pitchFamily="34" charset="0"/>
              </a:rPr>
              <a:t>организации.</a:t>
            </a:r>
          </a:p>
          <a:p>
            <a:pPr algn="just">
              <a:lnSpc>
                <a:spcPts val="1700"/>
              </a:lnSpc>
              <a:spcAft>
                <a:spcPts val="600"/>
              </a:spcAft>
            </a:pPr>
            <a:r>
              <a:rPr lang="ru-RU" dirty="0" smtClean="0">
                <a:solidFill>
                  <a:prstClr val="black"/>
                </a:solidFill>
                <a:latin typeface="Arial Narrow" pitchFamily="34" charset="0"/>
              </a:rPr>
              <a:t>При отсутствии у работодателя возможности лично под роспись уведомить работников, </a:t>
            </a:r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возможен вариант почтового отправления</a:t>
            </a:r>
            <a:r>
              <a:rPr lang="ru-RU" dirty="0" smtClean="0">
                <a:solidFill>
                  <a:prstClr val="black"/>
                </a:solidFill>
                <a:latin typeface="Arial Narrow" pitchFamily="34" charset="0"/>
              </a:rPr>
              <a:t>. При этом уведомление направляется заказным письмом с уведомлением о вручении. Также рекомендуется сделать опись вложения к такому письму для подтверждения того, какой документ был направлен сотруднику. Уведомления рекомендуется направлять заблаговременно по всем адресам, указанным в личной карточке сотрудника. Подразумевается, что </a:t>
            </a:r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работник должен получить и ознакомиться с уведомлением до 31.10.2020</a:t>
            </a:r>
            <a:r>
              <a:rPr lang="ru-RU" dirty="0" smtClean="0">
                <a:solidFill>
                  <a:prstClr val="black"/>
                </a:solidFill>
                <a:latin typeface="Arial Narrow" pitchFamily="34" charset="0"/>
              </a:rPr>
              <a:t>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4468" y="980728"/>
            <a:ext cx="8460432" cy="32316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b="1" i="1" dirty="0" smtClean="0">
                <a:solidFill>
                  <a:prstClr val="white"/>
                </a:solidFill>
                <a:latin typeface="Arial Narrow" pitchFamily="34" charset="0"/>
              </a:rPr>
              <a:t>Каких работников нужно уведомлять до 31.10.2020?</a:t>
            </a:r>
            <a:endParaRPr lang="ru-RU" b="1" i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677" y="1303893"/>
            <a:ext cx="886471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  <a:spcAft>
                <a:spcPts val="600"/>
              </a:spcAft>
            </a:pPr>
            <a:r>
              <a:rPr lang="ru-RU" dirty="0" smtClean="0">
                <a:solidFill>
                  <a:prstClr val="black"/>
                </a:solidFill>
                <a:latin typeface="Arial Narrow" pitchFamily="34" charset="0"/>
              </a:rPr>
              <a:t>В Федеральном законе </a:t>
            </a: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от 16.12.2019 № 439-ФЗ </a:t>
            </a:r>
            <a:r>
              <a:rPr lang="ru-RU" dirty="0" smtClean="0">
                <a:solidFill>
                  <a:prstClr val="black"/>
                </a:solidFill>
                <a:latin typeface="Arial Narrow" pitchFamily="34" charset="0"/>
              </a:rPr>
              <a:t>сказано </a:t>
            </a: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о необходимости </a:t>
            </a:r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известить всех работников, без каких-либо исключений</a:t>
            </a: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. А значит, направить уведомления нужно и тем, кто находится в отпуске по беременности и родам или в отпуске по уходу за ребенком. Адресатами уведомления будут также надомники, сезонные, временные сотрудники и т.п.  Известить нужно работников всех подразделений, представительств и </a:t>
            </a:r>
            <a:r>
              <a:rPr lang="ru-RU" dirty="0" smtClean="0">
                <a:solidFill>
                  <a:prstClr val="black"/>
                </a:solidFill>
                <a:latin typeface="Arial Narrow" pitchFamily="34" charset="0"/>
              </a:rPr>
              <a:t>филиалов, а также руководителя организации.</a:t>
            </a:r>
            <a:endParaRPr lang="ru-RU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6382" y="1"/>
            <a:ext cx="9150382" cy="853310"/>
          </a:xfrm>
          <a:prstGeom prst="rect">
            <a:avLst/>
          </a:prstGeom>
          <a:solidFill>
            <a:srgbClr val="297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94129"/>
            <a:ext cx="91440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ru-RU" dirty="0" smtClean="0">
                <a:solidFill>
                  <a:prstClr val="white"/>
                </a:solidFill>
                <a:latin typeface="Arial Black" pitchFamily="34" charset="0"/>
              </a:rPr>
              <a:t>ЭЛЕКТРОННЫЕ ТРУДОВЫЕ КНИЖКИ</a:t>
            </a:r>
          </a:p>
          <a:p>
            <a:pPr algn="ctr">
              <a:lnSpc>
                <a:spcPts val="2600"/>
              </a:lnSpc>
            </a:pPr>
            <a:r>
              <a:rPr lang="ru-RU" sz="2400" dirty="0" smtClean="0">
                <a:solidFill>
                  <a:prstClr val="white"/>
                </a:solidFill>
                <a:latin typeface="Arial Black" pitchFamily="34" charset="0"/>
              </a:rPr>
              <a:t>ВОПРОС – ОТВЕТ </a:t>
            </a:r>
            <a:endParaRPr lang="ru-RU" sz="2400" dirty="0">
              <a:solidFill>
                <a:prstClr val="white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203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468" y="980728"/>
            <a:ext cx="8869186" cy="1015663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b="1" i="1" dirty="0">
                <a:solidFill>
                  <a:prstClr val="white"/>
                </a:solidFill>
                <a:latin typeface="Arial Narrow" pitchFamily="34" charset="0"/>
              </a:rPr>
              <a:t>Работнице, находящейся в отпуске по уходу за ребенком до 3-х лет направлено заказное письмо (с уведомлением) в котором уведомление о способе выбора трудовой книжки. Письмо вернулось обратно, в связи с неполучением адресатом. На телефонные звонки работница не отвечает. Что в этом случае предпринимать</a:t>
            </a:r>
            <a:r>
              <a:rPr lang="ru-RU" b="1" i="1" dirty="0" smtClean="0">
                <a:solidFill>
                  <a:prstClr val="white"/>
                </a:solidFill>
                <a:latin typeface="Arial Narrow" pitchFamily="34" charset="0"/>
              </a:rPr>
              <a:t>?</a:t>
            </a:r>
            <a:endParaRPr lang="ru-RU" b="1" i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48694"/>
            <a:ext cx="8864718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  <a:spcAft>
                <a:spcPts val="600"/>
              </a:spcAft>
            </a:pPr>
            <a:r>
              <a:rPr lang="ru-RU" dirty="0" smtClean="0">
                <a:solidFill>
                  <a:prstClr val="black"/>
                </a:solidFill>
                <a:latin typeface="Arial Narrow" pitchFamily="34" charset="0"/>
              </a:rPr>
              <a:t>Необходимо </a:t>
            </a:r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уведомить </a:t>
            </a:r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работника лично </a:t>
            </a: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при его возвращении на рабочее место.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6382" y="1"/>
            <a:ext cx="9150382" cy="853310"/>
          </a:xfrm>
          <a:prstGeom prst="rect">
            <a:avLst/>
          </a:prstGeom>
          <a:solidFill>
            <a:srgbClr val="297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94129"/>
            <a:ext cx="91440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ru-RU" dirty="0" smtClean="0">
                <a:solidFill>
                  <a:prstClr val="white"/>
                </a:solidFill>
                <a:latin typeface="Arial Black" pitchFamily="34" charset="0"/>
              </a:rPr>
              <a:t>ЭЛЕКТРОННЫЕ ТРУДОВЫЕ КНИЖКИ</a:t>
            </a:r>
          </a:p>
          <a:p>
            <a:pPr algn="ctr">
              <a:lnSpc>
                <a:spcPts val="2600"/>
              </a:lnSpc>
            </a:pPr>
            <a:r>
              <a:rPr lang="ru-RU" sz="2400" dirty="0" smtClean="0">
                <a:solidFill>
                  <a:prstClr val="white"/>
                </a:solidFill>
                <a:latin typeface="Arial Black" pitchFamily="34" charset="0"/>
              </a:rPr>
              <a:t>ВОПРОС – ОТВЕТ </a:t>
            </a:r>
            <a:endParaRPr lang="ru-RU" sz="24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6382" y="2780928"/>
            <a:ext cx="8869186" cy="553998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b="1" i="1" dirty="0">
                <a:solidFill>
                  <a:prstClr val="white"/>
                </a:solidFill>
                <a:latin typeface="Arial Narrow" pitchFamily="34" charset="0"/>
              </a:rPr>
              <a:t>При приеме на работу новых сотрудников после 01.11.2020 надо ли их уведомлять о способе выбора трудовой книжки</a:t>
            </a:r>
            <a:r>
              <a:rPr lang="ru-RU" b="1" i="1" dirty="0" smtClean="0">
                <a:solidFill>
                  <a:prstClr val="white"/>
                </a:solidFill>
                <a:latin typeface="Arial Narrow" pitchFamily="34" charset="0"/>
              </a:rPr>
              <a:t>?</a:t>
            </a:r>
            <a:endParaRPr lang="ru-RU" b="1" i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9" y="3477766"/>
            <a:ext cx="8864718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  <a:spcAft>
                <a:spcPts val="600"/>
              </a:spcAft>
            </a:pP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Обязанность работодателя по уведомлению работников, приступивших к работе с 01.11.2020, </a:t>
            </a:r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законодательством не предусмотрена</a:t>
            </a: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6382" y="4154607"/>
            <a:ext cx="8869186" cy="78483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b="1" i="1" dirty="0">
                <a:solidFill>
                  <a:prstClr val="white"/>
                </a:solidFill>
                <a:latin typeface="Arial Narrow" pitchFamily="34" charset="0"/>
              </a:rPr>
              <a:t>При приеме на работу нового сотрудника каким образом проверить уведомлял ли предыдущий работодатель о способе выбора трудовой книжки и подавал ли сведения о способе выбора в ПФР?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3799" y="5157192"/>
            <a:ext cx="8864718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Рекомендуем </a:t>
            </a:r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уведомить </a:t>
            </a:r>
            <a:r>
              <a:rPr lang="ru-RU" dirty="0">
                <a:solidFill>
                  <a:prstClr val="black"/>
                </a:solidFill>
                <a:latin typeface="Arial Narrow" pitchFamily="34" charset="0"/>
              </a:rPr>
              <a:t>всех сотрудников, которые поступят на работу до 31.10.2020 включительно. Это касается и тех работников, которые ранее уже получили такое уведомление и даже сделали свой выбор, подав заявление по прежнему месту </a:t>
            </a:r>
            <a:r>
              <a:rPr lang="ru-RU" dirty="0" smtClean="0">
                <a:solidFill>
                  <a:prstClr val="black"/>
                </a:solidFill>
                <a:latin typeface="Arial Narrow" pitchFamily="34" charset="0"/>
              </a:rPr>
              <a:t>работы.</a:t>
            </a:r>
            <a:endParaRPr lang="ru-RU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36799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2546</TotalTime>
  <Words>2926</Words>
  <Application>Microsoft Office PowerPoint</Application>
  <PresentationFormat>Экран (4:3)</PresentationFormat>
  <Paragraphs>221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Нуйкина О.В.</dc:creator>
  <cp:lastModifiedBy>HP</cp:lastModifiedBy>
  <cp:revision>167</cp:revision>
  <cp:lastPrinted>2020-05-26T04:09:47Z</cp:lastPrinted>
  <dcterms:created xsi:type="dcterms:W3CDTF">2020-05-21T22:53:41Z</dcterms:created>
  <dcterms:modified xsi:type="dcterms:W3CDTF">2020-09-25T00:50:51Z</dcterms:modified>
</cp:coreProperties>
</file>