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6" r:id="rId2"/>
  </p:sldMasterIdLst>
  <p:notesMasterIdLst>
    <p:notesMasterId r:id="rId17"/>
  </p:notesMasterIdLst>
  <p:handoutMasterIdLst>
    <p:handoutMasterId r:id="rId18"/>
  </p:handoutMasterIdLst>
  <p:sldIdLst>
    <p:sldId id="341" r:id="rId3"/>
    <p:sldId id="763" r:id="rId4"/>
    <p:sldId id="771" r:id="rId5"/>
    <p:sldId id="772" r:id="rId6"/>
    <p:sldId id="766" r:id="rId7"/>
    <p:sldId id="767" r:id="rId8"/>
    <p:sldId id="740" r:id="rId9"/>
    <p:sldId id="768" r:id="rId10"/>
    <p:sldId id="762" r:id="rId11"/>
    <p:sldId id="773" r:id="rId12"/>
    <p:sldId id="774" r:id="rId13"/>
    <p:sldId id="753" r:id="rId14"/>
    <p:sldId id="770" r:id="rId15"/>
    <p:sldId id="769" r:id="rId16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Хон Светлана Александровна" initials="ХСА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FF33"/>
    <a:srgbClr val="D0D8E8"/>
    <a:srgbClr val="E9EDF4"/>
    <a:srgbClr val="2F5597"/>
    <a:srgbClr val="663300"/>
    <a:srgbClr val="FFFF99"/>
    <a:srgbClr val="0066FF"/>
    <a:srgbClr val="EAEAEA"/>
    <a:srgbClr val="B4B4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63" autoAdjust="0"/>
    <p:restoredTop sz="89595" autoAdjust="0"/>
  </p:normalViewPr>
  <p:slideViewPr>
    <p:cSldViewPr snapToGrid="0">
      <p:cViewPr varScale="1">
        <p:scale>
          <a:sx n="104" d="100"/>
          <a:sy n="104" d="100"/>
        </p:scale>
        <p:origin x="582" y="12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4.xml"/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>
                <a:solidFill>
                  <a:srgbClr val="0070C0"/>
                </a:solidFill>
              </a:defRPr>
            </a:pPr>
            <a:r>
              <a:rPr lang="ru-RU" sz="1600" dirty="0" smtClean="0">
                <a:solidFill>
                  <a:schemeClr val="tx1"/>
                </a:solidFill>
              </a:rPr>
              <a:t>Численность официально зарегистрированных безработных</a:t>
            </a:r>
            <a:r>
              <a:rPr lang="ru-RU" sz="1600" dirty="0">
                <a:solidFill>
                  <a:schemeClr val="tx1"/>
                </a:solidFill>
              </a:rPr>
              <a:t>, человек</a:t>
            </a:r>
          </a:p>
        </c:rich>
      </c:tx>
      <c:layout>
        <c:manualLayout>
          <c:xMode val="edge"/>
          <c:yMode val="edge"/>
          <c:x val="0.13923987311937042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6021103200048661E-2"/>
          <c:y val="4.9855432542098364E-2"/>
          <c:w val="0.8627974499310852"/>
          <c:h val="0.7943602241425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численность безработных, человек</c:v>
                </c:pt>
              </c:strCache>
            </c:strRef>
          </c:tx>
          <c:spPr>
            <a:solidFill>
              <a:schemeClr val="accent1"/>
            </a:solidFill>
            <a:ln w="25400">
              <a:solidFill>
                <a:schemeClr val="accent1">
                  <a:lumMod val="40000"/>
                  <a:lumOff val="60000"/>
                </a:schemeClr>
              </a:solidFill>
            </a:ln>
            <a:effectLst>
              <a:outerShdw blurRad="215900" dist="101600" algn="l" rotWithShape="0">
                <a:schemeClr val="tx2">
                  <a:lumMod val="60000"/>
                  <a:lumOff val="40000"/>
                  <a:alpha val="5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 w="82550" h="31750"/>
            </a:sp3d>
          </c:spPr>
          <c:invertIfNegative val="0"/>
          <c:dPt>
            <c:idx val="2"/>
            <c:invertIfNegative val="0"/>
            <c:bubble3D val="0"/>
            <c:spPr>
              <a:pattFill prst="dkUpDiag">
                <a:fgClr>
                  <a:schemeClr val="tx2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ln w="6350">
                <a:solidFill>
                  <a:schemeClr val="accent1"/>
                </a:solidFill>
              </a:ln>
              <a:effectLst>
                <a:outerShdw blurRad="215900" dist="101600" algn="l" rotWithShape="0">
                  <a:schemeClr val="tx2">
                    <a:lumMod val="60000"/>
                    <a:lumOff val="40000"/>
                    <a:alpha val="50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 w="82550" h="31750"/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01.03.</c:v>
                </c:pt>
                <c:pt idx="1">
                  <c:v>01.06</c:v>
                </c:pt>
                <c:pt idx="2">
                  <c:v>прогноз на 01.07.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>
                  <c:v>6237</c:v>
                </c:pt>
                <c:pt idx="1">
                  <c:v>13100</c:v>
                </c:pt>
                <c:pt idx="2">
                  <c:v>16500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axId val="436981704"/>
        <c:axId val="436982096"/>
      </c:barChart>
      <c:catAx>
        <c:axId val="4369817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  <c:crossAx val="436982096"/>
        <c:crosses val="autoZero"/>
        <c:auto val="1"/>
        <c:lblAlgn val="ctr"/>
        <c:lblOffset val="100"/>
        <c:noMultiLvlLbl val="0"/>
      </c:catAx>
      <c:valAx>
        <c:axId val="436982096"/>
        <c:scaling>
          <c:orientation val="minMax"/>
          <c:max val="24000"/>
          <c:min val="-2000"/>
        </c:scaling>
        <c:delete val="1"/>
        <c:axPos val="l"/>
        <c:numFmt formatCode="#,##0" sourceLinked="1"/>
        <c:majorTickMark val="out"/>
        <c:minorTickMark val="none"/>
        <c:tickLblPos val="nextTo"/>
        <c:crossAx val="436981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600" dirty="0"/>
              <a:t>Численность работников, предполагаемых к увольнению, человек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Численность работников, предполагаемых к увольнению, человек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01.02.</c:v>
                </c:pt>
                <c:pt idx="1">
                  <c:v>01.03.</c:v>
                </c:pt>
                <c:pt idx="2">
                  <c:v>01.06</c:v>
                </c:pt>
              </c:strCache>
            </c:strRef>
          </c:cat>
          <c:val>
            <c:numRef>
              <c:f>Лист1!$B$2:$B$4</c:f>
              <c:numCache>
                <c:formatCode>_(* #,##0_);_(* \(#,##0\);_(* "-"_);_(@_)</c:formatCode>
                <c:ptCount val="3"/>
                <c:pt idx="0">
                  <c:v>2101</c:v>
                </c:pt>
                <c:pt idx="1">
                  <c:v>2413</c:v>
                </c:pt>
                <c:pt idx="2">
                  <c:v>2627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6982880"/>
        <c:axId val="437528592"/>
      </c:barChart>
      <c:catAx>
        <c:axId val="4369828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>
                <a:solidFill>
                  <a:schemeClr val="tx2"/>
                </a:solidFill>
              </a:defRPr>
            </a:pPr>
            <a:endParaRPr lang="ru-RU"/>
          </a:p>
        </c:txPr>
        <c:crossAx val="437528592"/>
        <c:crosses val="autoZero"/>
        <c:auto val="1"/>
        <c:lblAlgn val="ctr"/>
        <c:lblOffset val="100"/>
        <c:noMultiLvlLbl val="0"/>
      </c:catAx>
      <c:valAx>
        <c:axId val="437528592"/>
        <c:scaling>
          <c:orientation val="minMax"/>
        </c:scaling>
        <c:delete val="1"/>
        <c:axPos val="l"/>
        <c:numFmt formatCode="_(* #,##0_);_(* \(#,##0\);_(* &quot;-&quot;_);_(@_)" sourceLinked="1"/>
        <c:majorTickMark val="out"/>
        <c:minorTickMark val="none"/>
        <c:tickLblPos val="nextTo"/>
        <c:crossAx val="4369828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944672694615198E-2"/>
          <c:y val="0.37992263795514875"/>
          <c:w val="0.89306362471276657"/>
          <c:h val="0.49309782867354568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Среднесписочная численность работников у субъектов МСП в 2020 году, тыс. человек</c:v>
                </c:pt>
              </c:strCache>
            </c:strRef>
          </c:tx>
          <c:dPt>
            <c:idx val="3"/>
            <c:marker>
              <c:spPr>
                <a:solidFill>
                  <a:schemeClr val="accent2">
                    <a:lumMod val="75000"/>
                  </a:schemeClr>
                </a:solidFill>
                <a:ln>
                  <a:solidFill>
                    <a:srgbClr val="C00000"/>
                  </a:solidFill>
                </a:ln>
              </c:spPr>
            </c:marker>
            <c:bubble3D val="0"/>
            <c:spPr>
              <a:ln>
                <a:solidFill>
                  <a:srgbClr val="C00000"/>
                </a:solidFill>
              </a:ln>
            </c:spPr>
          </c:dPt>
          <c:dLbls>
            <c:dLbl>
              <c:idx val="0"/>
              <c:layout>
                <c:manualLayout>
                  <c:x val="-5.7724096580903286E-2"/>
                  <c:y val="-0.134049536647009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0683630796381385E-2"/>
                  <c:y val="-0.130253074978938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6.6317579670194998E-2"/>
                  <c:y val="-9.98119629317607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239906179413018E-2"/>
                  <c:y val="-0.100456950294860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фев.</c:v>
                </c:pt>
                <c:pt idx="1">
                  <c:v>март</c:v>
                </c:pt>
                <c:pt idx="2">
                  <c:v>апр.</c:v>
                </c:pt>
                <c:pt idx="3">
                  <c:v>май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168.09</c:v>
                </c:pt>
                <c:pt idx="1">
                  <c:v>168.3</c:v>
                </c:pt>
                <c:pt idx="2">
                  <c:v>168.3</c:v>
                </c:pt>
                <c:pt idx="3">
                  <c:v>169.3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7529376"/>
        <c:axId val="437529768"/>
      </c:lineChart>
      <c:catAx>
        <c:axId val="4375293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>
                <a:solidFill>
                  <a:srgbClr val="2F5597"/>
                </a:solidFill>
              </a:defRPr>
            </a:pPr>
            <a:endParaRPr lang="ru-RU"/>
          </a:p>
        </c:txPr>
        <c:crossAx val="437529768"/>
        <c:crosses val="autoZero"/>
        <c:auto val="1"/>
        <c:lblAlgn val="ctr"/>
        <c:lblOffset val="100"/>
        <c:noMultiLvlLbl val="0"/>
      </c:catAx>
      <c:valAx>
        <c:axId val="43752976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375293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0.01975</cdr:x>
      <cdr:y>0.06526</cdr:y>
    </cdr:from>
    <cdr:to>
      <cdr:x>0.96863</cdr:x>
      <cdr:y>0.46392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2809" y="96832"/>
          <a:ext cx="5900904" cy="5915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 rtl="0"/>
          <a:r>
            <a:rPr lang="ru-RU" sz="1600" b="1" dirty="0" smtClean="0"/>
            <a:t>Среднесписочная численность работников у субъектов МСП, тыс. человек</a:t>
          </a:r>
        </a:p>
        <a:p xmlns:a="http://schemas.openxmlformats.org/drawingml/2006/main">
          <a:endParaRPr lang="ru-RU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6400" cy="497928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7928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r">
              <a:defRPr sz="1200"/>
            </a:lvl1pPr>
          </a:lstStyle>
          <a:p>
            <a:fld id="{D9A572E3-C875-4774-953A-0CB4DA584A99}" type="datetimeFigureOut">
              <a:rPr lang="ru-RU" smtClean="0"/>
              <a:t>03.06.2020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28711"/>
            <a:ext cx="2946400" cy="497928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711"/>
            <a:ext cx="2946400" cy="497928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r">
              <a:defRPr sz="1200"/>
            </a:lvl1pPr>
          </a:lstStyle>
          <a:p>
            <a:fld id="{528D0A4F-CCE0-4395-A61E-18B3613148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0752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4"/>
            <a:ext cx="2945659" cy="49805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6" y="4"/>
            <a:ext cx="2945659" cy="49805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r">
              <a:defRPr sz="1200"/>
            </a:lvl1pPr>
          </a:lstStyle>
          <a:p>
            <a:fld id="{F651C835-6963-42C5-ABEC-B6D951C111A1}" type="datetimeFigureOut">
              <a:rPr lang="ru-RU" smtClean="0"/>
              <a:t>03.06.2020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5" tIns="45708" rIns="91415" bIns="45708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4"/>
          </a:xfrm>
          <a:prstGeom prst="rect">
            <a:avLst/>
          </a:prstGeom>
        </p:spPr>
        <p:txBody>
          <a:bodyPr vert="horz" lIns="91415" tIns="45708" rIns="91415" bIns="4570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28585"/>
            <a:ext cx="2945659" cy="498054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6" y="9428585"/>
            <a:ext cx="2945659" cy="498054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r">
              <a:defRPr sz="1200"/>
            </a:lvl1pPr>
          </a:lstStyle>
          <a:p>
            <a:fld id="{D7D5B415-8A6A-4D3E-9E8C-5029EE288A4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9137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6166" indent="-28314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32567" indent="-22651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85594" indent="-22651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38623" indent="-22651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91641" indent="-226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44675" indent="-226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97702" indent="-226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50726" indent="-226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13BEB49-703F-40D4-BB66-E1A0C20ED00F}" type="slidenum">
              <a:rPr lang="ru-RU" smtClean="0">
                <a:solidFill>
                  <a:prstClr val="black"/>
                </a:solidFill>
              </a:rPr>
              <a:pPr eaLnBrk="1" hangingPunct="1"/>
              <a:t>1</a:t>
            </a:fld>
            <a:endParaRPr lang="ru-RU" dirty="0" smtClean="0">
              <a:solidFill>
                <a:prstClr val="black"/>
              </a:solidFill>
            </a:endParaRPr>
          </a:p>
        </p:txBody>
      </p:sp>
      <p:sp>
        <p:nvSpPr>
          <p:cNvPr id="14339" name="Text Box 1"/>
          <p:cNvSpPr txBox="1">
            <a:spLocks noChangeArrowheads="1"/>
          </p:cNvSpPr>
          <p:nvPr/>
        </p:nvSpPr>
        <p:spPr bwMode="auto">
          <a:xfrm>
            <a:off x="3817430" y="10127427"/>
            <a:ext cx="2920483" cy="533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593" tIns="45296" rIns="90593" bIns="45296" anchor="b"/>
          <a:lstStyle>
            <a:lvl1pPr eaLnBrk="0" hangingPunct="0"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fld id="{CA66507F-E2D8-4683-8672-9E03875E09BA}" type="slidenum">
              <a:rPr lang="ru-RU" sz="1200">
                <a:solidFill>
                  <a:srgbClr val="000000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t>1</a:t>
            </a:fld>
            <a:endParaRPr lang="ru-RU" sz="1200" dirty="0">
              <a:solidFill>
                <a:srgbClr val="000000"/>
              </a:solidFill>
            </a:endParaRPr>
          </a:p>
        </p:txBody>
      </p:sp>
      <p:sp>
        <p:nvSpPr>
          <p:cNvPr id="14340" name="Text Box 2"/>
          <p:cNvSpPr txBox="1">
            <a:spLocks noChangeArrowheads="1"/>
          </p:cNvSpPr>
          <p:nvPr/>
        </p:nvSpPr>
        <p:spPr bwMode="auto">
          <a:xfrm>
            <a:off x="3817430" y="10127427"/>
            <a:ext cx="2920483" cy="533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593" tIns="45296" rIns="90593" bIns="45296" anchor="b"/>
          <a:lstStyle>
            <a:lvl1pPr eaLnBrk="0" hangingPunct="0"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fld id="{D26E8DDC-BA8E-4D0F-B454-1585C7774777}" type="slidenum">
              <a:rPr lang="ru-RU" sz="1200">
                <a:solidFill>
                  <a:srgbClr val="000000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t>1</a:t>
            </a:fld>
            <a:endParaRPr lang="ru-RU" sz="1200" dirty="0">
              <a:solidFill>
                <a:srgbClr val="000000"/>
              </a:solidFill>
            </a:endParaRPr>
          </a:p>
        </p:txBody>
      </p:sp>
      <p:sp>
        <p:nvSpPr>
          <p:cNvPr id="14341" name="Text Box 3"/>
          <p:cNvSpPr txBox="1">
            <a:spLocks noChangeArrowheads="1"/>
          </p:cNvSpPr>
          <p:nvPr/>
        </p:nvSpPr>
        <p:spPr bwMode="auto">
          <a:xfrm>
            <a:off x="3817430" y="10127427"/>
            <a:ext cx="2920483" cy="533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593" tIns="45296" rIns="90593" bIns="45296" anchor="b"/>
          <a:lstStyle>
            <a:lvl1pPr eaLnBrk="0" hangingPunct="0"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fld id="{EA3B9144-EEB7-4B73-9C51-2DCFEBF46F9C}" type="slidenum">
              <a:rPr lang="ru-RU" sz="1200">
                <a:solidFill>
                  <a:srgbClr val="000000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t>1</a:t>
            </a:fld>
            <a:endParaRPr lang="ru-RU" sz="1200" dirty="0">
              <a:solidFill>
                <a:srgbClr val="000000"/>
              </a:solidFill>
            </a:endParaRPr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3817430" y="10127427"/>
            <a:ext cx="2920483" cy="533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593" tIns="45296" rIns="90593" bIns="45296" anchor="b"/>
          <a:lstStyle>
            <a:lvl1pPr eaLnBrk="0" hangingPunct="0"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fld id="{FD2412AB-8D58-43E6-8A2B-89B63E29DE87}" type="slidenum">
              <a:rPr lang="ru-RU" sz="1200">
                <a:solidFill>
                  <a:srgbClr val="000000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t>1</a:t>
            </a:fld>
            <a:endParaRPr lang="ru-RU" sz="1200" dirty="0">
              <a:solidFill>
                <a:srgbClr val="000000"/>
              </a:solidFill>
            </a:endParaRPr>
          </a:p>
        </p:txBody>
      </p:sp>
      <p:sp>
        <p:nvSpPr>
          <p:cNvPr id="14343" name="Text Box 5"/>
          <p:cNvSpPr txBox="1">
            <a:spLocks noChangeArrowheads="1"/>
          </p:cNvSpPr>
          <p:nvPr/>
        </p:nvSpPr>
        <p:spPr bwMode="auto">
          <a:xfrm>
            <a:off x="3817430" y="10127427"/>
            <a:ext cx="2920483" cy="533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593" tIns="45296" rIns="90593" bIns="45296" anchor="b"/>
          <a:lstStyle>
            <a:lvl1pPr eaLnBrk="0" hangingPunct="0"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fld id="{4EEF4FAF-935F-4907-A4F1-F65E3B82ADDF}" type="slidenum">
              <a:rPr lang="ru-RU" sz="1200">
                <a:solidFill>
                  <a:srgbClr val="000000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t>1</a:t>
            </a:fld>
            <a:endParaRPr lang="ru-RU" sz="1200" dirty="0">
              <a:solidFill>
                <a:srgbClr val="000000"/>
              </a:solidFill>
            </a:endParaRPr>
          </a:p>
        </p:txBody>
      </p:sp>
      <p:sp>
        <p:nvSpPr>
          <p:cNvPr id="14344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179388" y="801688"/>
            <a:ext cx="7099301" cy="39941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3524" y="5066312"/>
            <a:ext cx="5392507" cy="479681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spcBef>
                <a:spcPts val="445"/>
              </a:spcBef>
              <a:tabLst>
                <a:tab pos="0" algn="l"/>
                <a:tab pos="901332" algn="l"/>
                <a:tab pos="1807390" algn="l"/>
                <a:tab pos="2713440" algn="l"/>
                <a:tab pos="3619497" algn="l"/>
                <a:tab pos="4525551" algn="l"/>
                <a:tab pos="5431603" algn="l"/>
                <a:tab pos="6336083" algn="l"/>
                <a:tab pos="7243710" algn="l"/>
                <a:tab pos="8149768" algn="l"/>
                <a:tab pos="9054239" algn="l"/>
                <a:tab pos="9960299" algn="l"/>
              </a:tabLst>
            </a:pPr>
            <a:endParaRPr lang="ru-RU" dirty="0" smtClean="0"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90570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503488" y="546100"/>
            <a:ext cx="4864100" cy="27352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AA4A6-806B-4BC7-8234-5BAB8944B5BD}" type="slidenum">
              <a:rPr lang="ru-RU" smtClean="0">
                <a:solidFill>
                  <a:prstClr val="black"/>
                </a:solidFill>
              </a:rPr>
              <a:pPr/>
              <a:t>12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1738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503488" y="546100"/>
            <a:ext cx="4864100" cy="27352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AA4A6-806B-4BC7-8234-5BAB8944B5BD}" type="slidenum">
              <a:rPr lang="ru-RU" smtClean="0">
                <a:solidFill>
                  <a:prstClr val="black"/>
                </a:solidFill>
              </a:rPr>
              <a:pPr/>
              <a:t>13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2898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6166" indent="-28314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32567" indent="-22651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85594" indent="-22651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38623" indent="-22651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91641" indent="-226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44675" indent="-226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97702" indent="-226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50726" indent="-22651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13BEB49-703F-40D4-BB66-E1A0C20ED00F}" type="slidenum">
              <a:rPr lang="ru-RU" smtClean="0">
                <a:solidFill>
                  <a:prstClr val="black"/>
                </a:solidFill>
              </a:rPr>
              <a:pPr eaLnBrk="1" hangingPunct="1"/>
              <a:t>14</a:t>
            </a:fld>
            <a:endParaRPr lang="ru-RU" dirty="0" smtClean="0">
              <a:solidFill>
                <a:prstClr val="black"/>
              </a:solidFill>
            </a:endParaRPr>
          </a:p>
        </p:txBody>
      </p:sp>
      <p:sp>
        <p:nvSpPr>
          <p:cNvPr id="14339" name="Text Box 1"/>
          <p:cNvSpPr txBox="1">
            <a:spLocks noChangeArrowheads="1"/>
          </p:cNvSpPr>
          <p:nvPr/>
        </p:nvSpPr>
        <p:spPr bwMode="auto">
          <a:xfrm>
            <a:off x="3817430" y="10127427"/>
            <a:ext cx="2920483" cy="533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593" tIns="45296" rIns="90593" bIns="45296" anchor="b"/>
          <a:lstStyle>
            <a:lvl1pPr eaLnBrk="0" hangingPunct="0"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fld id="{CA66507F-E2D8-4683-8672-9E03875E09BA}" type="slidenum">
              <a:rPr lang="ru-RU" sz="1200">
                <a:solidFill>
                  <a:srgbClr val="000000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t>14</a:t>
            </a:fld>
            <a:endParaRPr lang="ru-RU" sz="1200" dirty="0">
              <a:solidFill>
                <a:srgbClr val="000000"/>
              </a:solidFill>
            </a:endParaRPr>
          </a:p>
        </p:txBody>
      </p:sp>
      <p:sp>
        <p:nvSpPr>
          <p:cNvPr id="14340" name="Text Box 2"/>
          <p:cNvSpPr txBox="1">
            <a:spLocks noChangeArrowheads="1"/>
          </p:cNvSpPr>
          <p:nvPr/>
        </p:nvSpPr>
        <p:spPr bwMode="auto">
          <a:xfrm>
            <a:off x="3817430" y="10127427"/>
            <a:ext cx="2920483" cy="533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593" tIns="45296" rIns="90593" bIns="45296" anchor="b"/>
          <a:lstStyle>
            <a:lvl1pPr eaLnBrk="0" hangingPunct="0"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fld id="{D26E8DDC-BA8E-4D0F-B454-1585C7774777}" type="slidenum">
              <a:rPr lang="ru-RU" sz="1200">
                <a:solidFill>
                  <a:srgbClr val="000000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t>14</a:t>
            </a:fld>
            <a:endParaRPr lang="ru-RU" sz="1200" dirty="0">
              <a:solidFill>
                <a:srgbClr val="000000"/>
              </a:solidFill>
            </a:endParaRPr>
          </a:p>
        </p:txBody>
      </p:sp>
      <p:sp>
        <p:nvSpPr>
          <p:cNvPr id="14341" name="Text Box 3"/>
          <p:cNvSpPr txBox="1">
            <a:spLocks noChangeArrowheads="1"/>
          </p:cNvSpPr>
          <p:nvPr/>
        </p:nvSpPr>
        <p:spPr bwMode="auto">
          <a:xfrm>
            <a:off x="3817430" y="10127427"/>
            <a:ext cx="2920483" cy="533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593" tIns="45296" rIns="90593" bIns="45296" anchor="b"/>
          <a:lstStyle>
            <a:lvl1pPr eaLnBrk="0" hangingPunct="0"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fld id="{EA3B9144-EEB7-4B73-9C51-2DCFEBF46F9C}" type="slidenum">
              <a:rPr lang="ru-RU" sz="1200">
                <a:solidFill>
                  <a:srgbClr val="000000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t>14</a:t>
            </a:fld>
            <a:endParaRPr lang="ru-RU" sz="1200" dirty="0">
              <a:solidFill>
                <a:srgbClr val="000000"/>
              </a:solidFill>
            </a:endParaRPr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3817430" y="10127427"/>
            <a:ext cx="2920483" cy="533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593" tIns="45296" rIns="90593" bIns="45296" anchor="b"/>
          <a:lstStyle>
            <a:lvl1pPr eaLnBrk="0" hangingPunct="0"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fld id="{FD2412AB-8D58-43E6-8A2B-89B63E29DE87}" type="slidenum">
              <a:rPr lang="ru-RU" sz="1200">
                <a:solidFill>
                  <a:srgbClr val="000000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t>14</a:t>
            </a:fld>
            <a:endParaRPr lang="ru-RU" sz="1200" dirty="0">
              <a:solidFill>
                <a:srgbClr val="000000"/>
              </a:solidFill>
            </a:endParaRPr>
          </a:p>
        </p:txBody>
      </p:sp>
      <p:sp>
        <p:nvSpPr>
          <p:cNvPr id="14343" name="Text Box 5"/>
          <p:cNvSpPr txBox="1">
            <a:spLocks noChangeArrowheads="1"/>
          </p:cNvSpPr>
          <p:nvPr/>
        </p:nvSpPr>
        <p:spPr bwMode="auto">
          <a:xfrm>
            <a:off x="3817430" y="10127427"/>
            <a:ext cx="2920483" cy="533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593" tIns="45296" rIns="90593" bIns="45296" anchor="b"/>
          <a:lstStyle>
            <a:lvl1pPr eaLnBrk="0" hangingPunct="0"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4450" algn="l"/>
                <a:tab pos="7310438" algn="l"/>
                <a:tab pos="8224838" algn="l"/>
                <a:tab pos="9137650" algn="l"/>
                <a:tab pos="1005205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fld id="{4EEF4FAF-935F-4907-A4F1-F65E3B82ADDF}" type="slidenum">
              <a:rPr lang="ru-RU" sz="1200">
                <a:solidFill>
                  <a:srgbClr val="000000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t>14</a:t>
            </a:fld>
            <a:endParaRPr lang="ru-RU" sz="1200" dirty="0">
              <a:solidFill>
                <a:srgbClr val="000000"/>
              </a:solidFill>
            </a:endParaRPr>
          </a:p>
        </p:txBody>
      </p:sp>
      <p:sp>
        <p:nvSpPr>
          <p:cNvPr id="14344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179388" y="801688"/>
            <a:ext cx="7099301" cy="39941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3524" y="5066312"/>
            <a:ext cx="5392507" cy="479681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spcBef>
                <a:spcPts val="445"/>
              </a:spcBef>
              <a:tabLst>
                <a:tab pos="0" algn="l"/>
                <a:tab pos="901332" algn="l"/>
                <a:tab pos="1807390" algn="l"/>
                <a:tab pos="2713440" algn="l"/>
                <a:tab pos="3619497" algn="l"/>
                <a:tab pos="4525551" algn="l"/>
                <a:tab pos="5431603" algn="l"/>
                <a:tab pos="6336083" algn="l"/>
                <a:tab pos="7243710" algn="l"/>
                <a:tab pos="8149768" algn="l"/>
                <a:tab pos="9054239" algn="l"/>
                <a:tab pos="9960299" algn="l"/>
              </a:tabLst>
            </a:pPr>
            <a:endParaRPr lang="ru-RU" dirty="0" smtClean="0"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4657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D5B415-8A6A-4D3E-9E8C-5029EE288A4A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65072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D5B415-8A6A-4D3E-9E8C-5029EE288A4A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3956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D5B415-8A6A-4D3E-9E8C-5029EE288A4A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99652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-212725" y="793750"/>
            <a:ext cx="7034213" cy="3957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10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5CF81EE-9EE7-4465-AEA9-7C817DCB619E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1965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-212725" y="793750"/>
            <a:ext cx="7034213" cy="395763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10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5CF81EE-9EE7-4465-AEA9-7C817DCB619E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2783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8B12F4C-0297-41E2-82A7-6A837C8D8B21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2460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503488" y="546100"/>
            <a:ext cx="4864100" cy="27352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AA4A6-806B-4BC7-8234-5BAB8944B5BD}" type="slidenum">
              <a:rPr lang="ru-RU" smtClean="0">
                <a:solidFill>
                  <a:prstClr val="black"/>
                </a:solidFill>
              </a:rPr>
              <a:pPr/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7546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503488" y="546100"/>
            <a:ext cx="4864100" cy="27352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AA4A6-806B-4BC7-8234-5BAB8944B5BD}" type="slidenum">
              <a:rPr lang="ru-RU" smtClean="0">
                <a:solidFill>
                  <a:prstClr val="black"/>
                </a:solidFill>
              </a:rPr>
              <a:pPr/>
              <a:t>11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175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70" indent="0" algn="ctr">
              <a:buNone/>
              <a:defRPr/>
            </a:lvl2pPr>
            <a:lvl3pPr marL="1219140" indent="0" algn="ctr">
              <a:buNone/>
              <a:defRPr/>
            </a:lvl3pPr>
            <a:lvl4pPr marL="1828709" indent="0" algn="ctr">
              <a:buNone/>
              <a:defRPr/>
            </a:lvl4pPr>
            <a:lvl5pPr marL="2438278" indent="0" algn="ctr">
              <a:buNone/>
              <a:defRPr/>
            </a:lvl5pPr>
            <a:lvl6pPr marL="3047848" indent="0" algn="ctr">
              <a:buNone/>
              <a:defRPr/>
            </a:lvl6pPr>
            <a:lvl7pPr marL="3657418" indent="0" algn="ctr">
              <a:buNone/>
              <a:defRPr/>
            </a:lvl7pPr>
            <a:lvl8pPr marL="4266987" indent="0" algn="ctr">
              <a:buNone/>
              <a:defRPr/>
            </a:lvl8pPr>
            <a:lvl9pPr marL="4876557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20018E2E-D2EA-4EDD-9AE6-D8E42F305C74}" type="datetime1">
              <a:rPr lang="ru-RU"/>
              <a:pPr>
                <a:defRPr/>
              </a:pPr>
              <a:t>03.06.2020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20C50938-DCD6-4DA7-A593-C09CEDD09E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2390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BF553767-16EA-4E23-B0C6-D97D5DD80653}" type="datetime1">
              <a:rPr lang="ru-RU"/>
              <a:pPr>
                <a:defRPr/>
              </a:pPr>
              <a:t>03.06.2020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77124A79-FE81-4347-95F4-2B3F721124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2369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D8AA12A6-1FF4-4CA4-910F-6300660DB282}" type="datetime1">
              <a:rPr lang="ru-RU"/>
              <a:pPr>
                <a:defRPr/>
              </a:pPr>
              <a:t>03.06.2020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00A9D005-6CDF-4E21-BB16-5E327D75D6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73294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54096EAB-55CC-443F-BCEC-6E7AEDB29D97}" type="datetime1">
              <a:rPr lang="ru-RU"/>
              <a:pPr>
                <a:defRPr/>
              </a:pPr>
              <a:t>03.06.2020</a:t>
            </a:fld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57A3DE38-FA8C-4911-BED7-F1A01462591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04635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65D541-2378-4C04-BF85-ED0692BF08FC}" type="datetime1">
              <a:rPr lang="ru-RU"/>
              <a:pPr>
                <a:defRPr/>
              </a:pPr>
              <a:t>03.06.2020</a:t>
            </a:fld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5998A-B3E1-424E-9423-D43E347519D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63585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93869-6F11-445E-BCB3-E78E802EB7FB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2433988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DBD5B-7CFD-4F7B-9AD1-694D5DB945E5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0746930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9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A6D1CA-F183-4E6F-83BE-49C52B40B5FB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9543806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1"/>
            </a:lvl4pPr>
            <a:lvl5pPr>
              <a:defRPr sz="1351"/>
            </a:lvl5pPr>
            <a:lvl6pPr>
              <a:defRPr sz="1351"/>
            </a:lvl6pPr>
            <a:lvl7pPr>
              <a:defRPr sz="1351"/>
            </a:lvl7pPr>
            <a:lvl8pPr>
              <a:defRPr sz="1351"/>
            </a:lvl8pPr>
            <a:lvl9pPr>
              <a:defRPr sz="1351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1"/>
            </a:lvl4pPr>
            <a:lvl5pPr>
              <a:defRPr sz="1351"/>
            </a:lvl5pPr>
            <a:lvl6pPr>
              <a:defRPr sz="1351"/>
            </a:lvl6pPr>
            <a:lvl7pPr>
              <a:defRPr sz="1351"/>
            </a:lvl7pPr>
            <a:lvl8pPr>
              <a:defRPr sz="1351"/>
            </a:lvl8pPr>
            <a:lvl9pPr>
              <a:defRPr sz="1351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BDD31-E6C1-42D5-B6C9-F529ABDED64E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6540017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1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1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A1C8F-2944-4AAD-965B-C999735DA63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5647832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853B1-B764-488A-BC51-B11F323A2109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884921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8F98EFEE-6C6C-458C-A1D0-876EE2DEE169}" type="datetime1">
              <a:rPr lang="ru-RU"/>
              <a:pPr>
                <a:defRPr/>
              </a:pPr>
              <a:t>03.06.2020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B381425F-20EE-482B-BB9F-05235625F6B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24026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A33EC-2BC0-47C8-A076-1CFCE14689D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6438213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4"/>
            <a:ext cx="4011084" cy="4691063"/>
          </a:xfrm>
        </p:spPr>
        <p:txBody>
          <a:bodyPr/>
          <a:lstStyle>
            <a:lvl1pPr marL="0" indent="0">
              <a:buNone/>
              <a:defRPr sz="1051"/>
            </a:lvl1pPr>
            <a:lvl2pPr marL="342891" indent="0">
              <a:buNone/>
              <a:defRPr sz="900"/>
            </a:lvl2pPr>
            <a:lvl3pPr marL="685783" indent="0">
              <a:buNone/>
              <a:defRPr sz="751"/>
            </a:lvl3pPr>
            <a:lvl4pPr marL="1028674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1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ACBB4-9A6B-4019-9BC7-D0616A02A86D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0260325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pPr lvl="0"/>
            <a:r>
              <a:rPr lang="ru-RU" noProof="0" dirty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051"/>
            </a:lvl1pPr>
            <a:lvl2pPr marL="342891" indent="0">
              <a:buNone/>
              <a:defRPr sz="900"/>
            </a:lvl2pPr>
            <a:lvl3pPr marL="685783" indent="0">
              <a:buNone/>
              <a:defRPr sz="751"/>
            </a:lvl3pPr>
            <a:lvl4pPr marL="1028674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1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F81D9-1602-4F6F-8A41-67C86CC5635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8247484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3A7D5-AC43-43CD-AFA3-6C123B6B45B0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4125243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4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4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31951-0747-4F67-89B1-956E4871EF4B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142648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700"/>
            </a:lvl1pPr>
            <a:lvl2pPr marL="609570" indent="0">
              <a:buNone/>
              <a:defRPr sz="2400"/>
            </a:lvl2pPr>
            <a:lvl3pPr marL="1219140" indent="0">
              <a:buNone/>
              <a:defRPr sz="2100"/>
            </a:lvl3pPr>
            <a:lvl4pPr marL="1828709" indent="0">
              <a:buNone/>
              <a:defRPr sz="1900"/>
            </a:lvl4pPr>
            <a:lvl5pPr marL="2438278" indent="0">
              <a:buNone/>
              <a:defRPr sz="1900"/>
            </a:lvl5pPr>
            <a:lvl6pPr marL="3047848" indent="0">
              <a:buNone/>
              <a:defRPr sz="1900"/>
            </a:lvl6pPr>
            <a:lvl7pPr marL="3657418" indent="0">
              <a:buNone/>
              <a:defRPr sz="1900"/>
            </a:lvl7pPr>
            <a:lvl8pPr marL="4266987" indent="0">
              <a:buNone/>
              <a:defRPr sz="1900"/>
            </a:lvl8pPr>
            <a:lvl9pPr marL="4876557" indent="0">
              <a:buNone/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63E5AAAD-06D9-49CC-8166-2A0A6903F315}" type="datetime1">
              <a:rPr lang="ru-RU"/>
              <a:pPr>
                <a:defRPr/>
              </a:pPr>
              <a:t>03.06.2020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7FB83D22-8138-4B47-BA64-231897C1514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2228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ABB0B34C-6B7D-41A2-A103-3E428B85B27B}" type="datetime1">
              <a:rPr lang="ru-RU"/>
              <a:pPr>
                <a:defRPr/>
              </a:pPr>
              <a:t>03.06.2020</a:t>
            </a:fld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1EFB57A9-C047-4BD2-8229-0006A6E6DBC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4559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70" indent="0">
              <a:buNone/>
              <a:defRPr sz="2700" b="1"/>
            </a:lvl2pPr>
            <a:lvl3pPr marL="1219140" indent="0">
              <a:buNone/>
              <a:defRPr sz="2400" b="1"/>
            </a:lvl3pPr>
            <a:lvl4pPr marL="1828709" indent="0">
              <a:buNone/>
              <a:defRPr sz="2100" b="1"/>
            </a:lvl4pPr>
            <a:lvl5pPr marL="2438278" indent="0">
              <a:buNone/>
              <a:defRPr sz="2100" b="1"/>
            </a:lvl5pPr>
            <a:lvl6pPr marL="3047848" indent="0">
              <a:buNone/>
              <a:defRPr sz="2100" b="1"/>
            </a:lvl6pPr>
            <a:lvl7pPr marL="3657418" indent="0">
              <a:buNone/>
              <a:defRPr sz="2100" b="1"/>
            </a:lvl7pPr>
            <a:lvl8pPr marL="4266987" indent="0">
              <a:buNone/>
              <a:defRPr sz="2100" b="1"/>
            </a:lvl8pPr>
            <a:lvl9pPr marL="4876557" indent="0">
              <a:buNone/>
              <a:defRPr sz="21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70" indent="0">
              <a:buNone/>
              <a:defRPr sz="2700" b="1"/>
            </a:lvl2pPr>
            <a:lvl3pPr marL="1219140" indent="0">
              <a:buNone/>
              <a:defRPr sz="2400" b="1"/>
            </a:lvl3pPr>
            <a:lvl4pPr marL="1828709" indent="0">
              <a:buNone/>
              <a:defRPr sz="2100" b="1"/>
            </a:lvl4pPr>
            <a:lvl5pPr marL="2438278" indent="0">
              <a:buNone/>
              <a:defRPr sz="2100" b="1"/>
            </a:lvl5pPr>
            <a:lvl6pPr marL="3047848" indent="0">
              <a:buNone/>
              <a:defRPr sz="2100" b="1"/>
            </a:lvl6pPr>
            <a:lvl7pPr marL="3657418" indent="0">
              <a:buNone/>
              <a:defRPr sz="2100" b="1"/>
            </a:lvl7pPr>
            <a:lvl8pPr marL="4266987" indent="0">
              <a:buNone/>
              <a:defRPr sz="2100" b="1"/>
            </a:lvl8pPr>
            <a:lvl9pPr marL="4876557" indent="0">
              <a:buNone/>
              <a:defRPr sz="21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C27F8D16-E49C-4938-A061-CDAD7BD7CF75}" type="datetime1">
              <a:rPr lang="ru-RU"/>
              <a:pPr>
                <a:defRPr/>
              </a:pPr>
              <a:t>03.06.2020</a:t>
            </a:fld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8A3366FB-5309-4797-AD85-326CE589ACE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7909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E4B1F971-B40D-46F6-92F6-86541B40C048}" type="datetime1">
              <a:rPr lang="ru-RU"/>
              <a:pPr>
                <a:defRPr/>
              </a:pPr>
              <a:t>03.06.2020</a:t>
            </a:fld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A7C9A1AE-8FA9-4B71-9F25-CD3D7CC201C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6620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570" indent="0">
              <a:buNone/>
              <a:defRPr sz="1600"/>
            </a:lvl2pPr>
            <a:lvl3pPr marL="1219140" indent="0">
              <a:buNone/>
              <a:defRPr sz="1300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8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688841AD-573D-4CBE-AB28-635E46AA84F3}" type="datetime1">
              <a:rPr lang="ru-RU"/>
              <a:pPr>
                <a:defRPr/>
              </a:pPr>
              <a:t>03.06.2020</a:t>
            </a:fld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D5731E5A-C822-4C2C-B067-11722FA1696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2957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570" indent="0">
              <a:buNone/>
              <a:defRPr sz="3700"/>
            </a:lvl2pPr>
            <a:lvl3pPr marL="1219140" indent="0">
              <a:buNone/>
              <a:defRPr sz="3200"/>
            </a:lvl3pPr>
            <a:lvl4pPr marL="1828709" indent="0">
              <a:buNone/>
              <a:defRPr sz="2700"/>
            </a:lvl4pPr>
            <a:lvl5pPr marL="2438278" indent="0">
              <a:buNone/>
              <a:defRPr sz="2700"/>
            </a:lvl5pPr>
            <a:lvl6pPr marL="3047848" indent="0">
              <a:buNone/>
              <a:defRPr sz="2700"/>
            </a:lvl6pPr>
            <a:lvl7pPr marL="3657418" indent="0">
              <a:buNone/>
              <a:defRPr sz="2700"/>
            </a:lvl7pPr>
            <a:lvl8pPr marL="4266987" indent="0">
              <a:buNone/>
              <a:defRPr sz="2700"/>
            </a:lvl8pPr>
            <a:lvl9pPr marL="4876557" indent="0">
              <a:buNone/>
              <a:defRPr sz="27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570" indent="0">
              <a:buNone/>
              <a:defRPr sz="1600"/>
            </a:lvl2pPr>
            <a:lvl3pPr marL="1219140" indent="0">
              <a:buNone/>
              <a:defRPr sz="1300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8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76E74B00-E195-47A9-B0B3-1176AEDF2922}" type="datetime1">
              <a:rPr lang="ru-RU"/>
              <a:pPr>
                <a:defRPr/>
              </a:pPr>
              <a:t>03.06.2020</a:t>
            </a:fld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D3D0C5F5-12DA-49A0-8E6F-C6FA85F2EC1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493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FB0DB8B8-9243-4DA2-8B99-839BB2D23D6A}" type="datetime1">
              <a:rPr lang="ru-RU"/>
              <a:pPr>
                <a:defRPr/>
              </a:pPr>
              <a:t>03.06.2020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6211AD0D-F81C-4B5F-A205-12ADFA011E7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4223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7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>
            <a:lvl1pPr>
              <a:defRPr sz="19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6D5012-E904-43DB-855F-762D735A2DE0}" type="datetime1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03.06.2020</a:t>
            </a:fld>
            <a:endParaRPr lang="ru-R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>
            <a:lvl1pPr algn="ctr">
              <a:defRPr sz="19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>
            <a:lvl1pPr algn="r">
              <a:defRPr sz="19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0C7397-25B8-4114-B6B1-89608A722FF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395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2"/>
          </a:solidFill>
          <a:latin typeface="Arial" pitchFamily="34" charset="0"/>
        </a:defRPr>
      </a:lvl5pPr>
      <a:lvl6pPr marL="609570" algn="ctr" rtl="0" fontAlgn="base">
        <a:spcBef>
          <a:spcPct val="0"/>
        </a:spcBef>
        <a:spcAft>
          <a:spcPct val="0"/>
        </a:spcAft>
        <a:defRPr sz="5900">
          <a:solidFill>
            <a:schemeClr val="tx2"/>
          </a:solidFill>
          <a:latin typeface="Arial" pitchFamily="34" charset="0"/>
        </a:defRPr>
      </a:lvl6pPr>
      <a:lvl7pPr marL="1219140" algn="ctr" rtl="0" fontAlgn="base">
        <a:spcBef>
          <a:spcPct val="0"/>
        </a:spcBef>
        <a:spcAft>
          <a:spcPct val="0"/>
        </a:spcAft>
        <a:defRPr sz="5900">
          <a:solidFill>
            <a:schemeClr val="tx2"/>
          </a:solidFill>
          <a:latin typeface="Arial" pitchFamily="34" charset="0"/>
        </a:defRPr>
      </a:lvl7pPr>
      <a:lvl8pPr marL="1828709" algn="ctr" rtl="0" fontAlgn="base">
        <a:spcBef>
          <a:spcPct val="0"/>
        </a:spcBef>
        <a:spcAft>
          <a:spcPct val="0"/>
        </a:spcAft>
        <a:defRPr sz="5900">
          <a:solidFill>
            <a:schemeClr val="tx2"/>
          </a:solidFill>
          <a:latin typeface="Arial" pitchFamily="34" charset="0"/>
        </a:defRPr>
      </a:lvl8pPr>
      <a:lvl9pPr marL="2438278" algn="ctr" rtl="0" fontAlgn="base">
        <a:spcBef>
          <a:spcPct val="0"/>
        </a:spcBef>
        <a:spcAft>
          <a:spcPct val="0"/>
        </a:spcAft>
        <a:defRPr sz="5900">
          <a:solidFill>
            <a:schemeClr val="tx2"/>
          </a:solidFill>
          <a:latin typeface="Arial" pitchFamily="34" charset="0"/>
        </a:defRPr>
      </a:lvl9pPr>
    </p:titleStyle>
    <p:bodyStyle>
      <a:lvl1pPr marL="457178" indent="-457178" algn="l" rtl="0" eaLnBrk="0" fontAlgn="base" hangingPunct="0">
        <a:spcBef>
          <a:spcPct val="20000"/>
        </a:spcBef>
        <a:spcAft>
          <a:spcPct val="0"/>
        </a:spcAft>
        <a:buChar char="•"/>
        <a:defRPr sz="4300">
          <a:solidFill>
            <a:schemeClr val="tx1"/>
          </a:solidFill>
          <a:latin typeface="+mn-lt"/>
          <a:ea typeface="+mn-ea"/>
          <a:cs typeface="+mn-cs"/>
        </a:defRPr>
      </a:lvl1pPr>
      <a:lvl2pPr marL="990550" indent="-380981" algn="l" rtl="0" eaLnBrk="0" fontAlgn="base" hangingPunct="0">
        <a:spcBef>
          <a:spcPct val="20000"/>
        </a:spcBef>
        <a:spcAft>
          <a:spcPct val="0"/>
        </a:spcAft>
        <a:buChar char="–"/>
        <a:defRPr sz="3700">
          <a:solidFill>
            <a:schemeClr val="tx1"/>
          </a:solidFill>
          <a:latin typeface="+mn-lt"/>
        </a:defRPr>
      </a:lvl2pPr>
      <a:lvl3pPr marL="1523925" indent="-304784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3pPr>
      <a:lvl4pPr marL="2133493" indent="-304784" algn="l" rtl="0" eaLnBrk="0" fontAlgn="base" hangingPunct="0">
        <a:spcBef>
          <a:spcPct val="20000"/>
        </a:spcBef>
        <a:spcAft>
          <a:spcPct val="0"/>
        </a:spcAft>
        <a:buChar char="–"/>
        <a:defRPr sz="2700">
          <a:solidFill>
            <a:schemeClr val="tx1"/>
          </a:solidFill>
          <a:latin typeface="+mn-lt"/>
        </a:defRPr>
      </a:lvl4pPr>
      <a:lvl5pPr marL="2743062" indent="-304784" algn="l" rtl="0" eaLnBrk="0" fontAlgn="base" hangingPunct="0">
        <a:spcBef>
          <a:spcPct val="20000"/>
        </a:spcBef>
        <a:spcAft>
          <a:spcPct val="0"/>
        </a:spcAft>
        <a:buChar char="»"/>
        <a:defRPr sz="2700">
          <a:solidFill>
            <a:schemeClr val="tx1"/>
          </a:solidFill>
          <a:latin typeface="+mn-lt"/>
        </a:defRPr>
      </a:lvl5pPr>
      <a:lvl6pPr marL="3352632" indent="-304784" algn="l" rtl="0" fontAlgn="base">
        <a:spcBef>
          <a:spcPct val="20000"/>
        </a:spcBef>
        <a:spcAft>
          <a:spcPct val="0"/>
        </a:spcAft>
        <a:buChar char="»"/>
        <a:defRPr sz="2700">
          <a:solidFill>
            <a:schemeClr val="tx1"/>
          </a:solidFill>
          <a:latin typeface="+mn-lt"/>
        </a:defRPr>
      </a:lvl6pPr>
      <a:lvl7pPr marL="3962202" indent="-304784" algn="l" rtl="0" fontAlgn="base">
        <a:spcBef>
          <a:spcPct val="20000"/>
        </a:spcBef>
        <a:spcAft>
          <a:spcPct val="0"/>
        </a:spcAft>
        <a:buChar char="»"/>
        <a:defRPr sz="2700">
          <a:solidFill>
            <a:schemeClr val="tx1"/>
          </a:solidFill>
          <a:latin typeface="+mn-lt"/>
        </a:defRPr>
      </a:lvl7pPr>
      <a:lvl8pPr marL="4571772" indent="-304784" algn="l" rtl="0" fontAlgn="base">
        <a:spcBef>
          <a:spcPct val="20000"/>
        </a:spcBef>
        <a:spcAft>
          <a:spcPct val="0"/>
        </a:spcAft>
        <a:buChar char="»"/>
        <a:defRPr sz="2700">
          <a:solidFill>
            <a:schemeClr val="tx1"/>
          </a:solidFill>
          <a:latin typeface="+mn-lt"/>
        </a:defRPr>
      </a:lvl8pPr>
      <a:lvl9pPr marL="5181341" indent="-304784" algn="l" rtl="0" fontAlgn="base">
        <a:spcBef>
          <a:spcPct val="20000"/>
        </a:spcBef>
        <a:spcAft>
          <a:spcPct val="0"/>
        </a:spcAft>
        <a:buChar char="»"/>
        <a:defRPr sz="27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70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40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09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78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48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418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987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557" algn="l" defTabSz="12191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5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77"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prstClr val="black">
                  <a:tint val="75000"/>
                </a:prstClr>
              </a:solidFill>
              <a:latin typeface="Verdana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6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77"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prstClr val="black">
                  <a:tint val="75000"/>
                </a:prstClr>
              </a:solidFill>
              <a:latin typeface="Verdana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6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</a:defRPr>
            </a:lvl1pPr>
          </a:lstStyle>
          <a:p>
            <a:pPr defTabSz="914377" fontAlgn="base">
              <a:spcBef>
                <a:spcPct val="0"/>
              </a:spcBef>
              <a:spcAft>
                <a:spcPct val="0"/>
              </a:spcAft>
              <a:defRPr/>
            </a:pPr>
            <a:fld id="{2667AAF7-9B6F-4137-9E70-A056C0940F37}" type="slidenum">
              <a:rPr lang="ru-RU" altLang="ru-RU" smtClean="0">
                <a:latin typeface="Verdana" pitchFamily="34" charset="0"/>
              </a:rPr>
              <a:pPr defTabSz="914377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737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5pPr>
      <a:lvl6pPr marL="342891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783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674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566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68" indent="-25716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1" indent="-17144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0" y="68628"/>
            <a:ext cx="12192000" cy="1455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19997" tIns="62398" rIns="119997" bIns="62398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sz="4800" b="1" dirty="0">
                <a:solidFill>
                  <a:srgbClr val="000066"/>
                </a:solidFill>
              </a:rPr>
              <a:t>«О социально-экономическом развитии Хабаровского </a:t>
            </a:r>
            <a:r>
              <a:rPr lang="ru-RU" sz="4800" b="1" dirty="0" smtClean="0">
                <a:solidFill>
                  <a:srgbClr val="000066"/>
                </a:solidFill>
              </a:rPr>
              <a:t>края»</a:t>
            </a:r>
            <a:endParaRPr lang="ru-RU" sz="4800" b="1" dirty="0">
              <a:solidFill>
                <a:srgbClr val="000066"/>
              </a:solidFill>
            </a:endParaRPr>
          </a:p>
        </p:txBody>
      </p:sp>
      <p:sp>
        <p:nvSpPr>
          <p:cNvPr id="2051" name="Text Box 1"/>
          <p:cNvSpPr txBox="1">
            <a:spLocks noChangeArrowheads="1"/>
          </p:cNvSpPr>
          <p:nvPr/>
        </p:nvSpPr>
        <p:spPr bwMode="auto">
          <a:xfrm>
            <a:off x="3" y="2948949"/>
            <a:ext cx="12238567" cy="1449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19997" tIns="62398" rIns="119997" bIns="62398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sz="4300" b="1" dirty="0" smtClean="0">
                <a:solidFill>
                  <a:srgbClr val="003399"/>
                </a:solidFill>
              </a:rPr>
              <a:t>ПУГАЧЕВ </a:t>
            </a:r>
            <a:r>
              <a:rPr lang="ru-RU" sz="4300" b="1" dirty="0" smtClean="0">
                <a:solidFill>
                  <a:srgbClr val="003399"/>
                </a:solidFill>
              </a:rPr>
              <a:t>ДМИТРИЙ </a:t>
            </a:r>
            <a:r>
              <a:rPr lang="ru-RU" sz="4300" b="1" dirty="0" smtClean="0">
                <a:solidFill>
                  <a:srgbClr val="003399"/>
                </a:solidFill>
              </a:rPr>
              <a:t/>
            </a:r>
            <a:br>
              <a:rPr lang="ru-RU" sz="4300" b="1" dirty="0" smtClean="0">
                <a:solidFill>
                  <a:srgbClr val="003399"/>
                </a:solidFill>
              </a:rPr>
            </a:br>
            <a:r>
              <a:rPr lang="ru-RU" sz="4300" b="1" dirty="0" smtClean="0">
                <a:solidFill>
                  <a:srgbClr val="003399"/>
                </a:solidFill>
              </a:rPr>
              <a:t>ВИКТОРОВИЧ</a:t>
            </a:r>
            <a:endParaRPr lang="ru-RU" sz="4300" b="1" dirty="0">
              <a:solidFill>
                <a:srgbClr val="003399"/>
              </a:solidFill>
            </a:endParaRPr>
          </a:p>
        </p:txBody>
      </p:sp>
      <p:sp>
        <p:nvSpPr>
          <p:cNvPr id="2052" name="Text Box 2"/>
          <p:cNvSpPr txBox="1">
            <a:spLocks noChangeArrowheads="1"/>
          </p:cNvSpPr>
          <p:nvPr/>
        </p:nvSpPr>
        <p:spPr bwMode="auto">
          <a:xfrm>
            <a:off x="-85344" y="5300663"/>
            <a:ext cx="12326028" cy="1049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119997" tIns="62398" rIns="119997" bIns="62398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75000"/>
              </a:lnSpc>
              <a:spcBef>
                <a:spcPct val="0"/>
              </a:spcBef>
              <a:buClr>
                <a:srgbClr val="000000"/>
              </a:buClr>
              <a:buSzPct val="100000"/>
            </a:pPr>
            <a:r>
              <a:rPr lang="ru-RU" sz="4000" b="1" spc="-10" dirty="0" smtClean="0">
                <a:solidFill>
                  <a:srgbClr val="003399"/>
                </a:solidFill>
              </a:rPr>
              <a:t>Заместитель министра </a:t>
            </a:r>
            <a:r>
              <a:rPr lang="ru-RU" sz="4000" b="1" spc="-10" dirty="0">
                <a:solidFill>
                  <a:srgbClr val="003399"/>
                </a:solidFill>
              </a:rPr>
              <a:t>экономического развития края</a:t>
            </a:r>
          </a:p>
        </p:txBody>
      </p:sp>
    </p:spTree>
    <p:extLst>
      <p:ext uri="{BB962C8B-B14F-4D97-AF65-F5344CB8AC3E}">
        <p14:creationId xmlns:p14="http://schemas.microsoft.com/office/powerpoint/2010/main" val="17013073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12"/>
          <p:cNvSpPr>
            <a:spLocks noChangeArrowheads="1"/>
          </p:cNvSpPr>
          <p:nvPr/>
        </p:nvSpPr>
        <p:spPr bwMode="auto">
          <a:xfrm>
            <a:off x="2269" y="-26939"/>
            <a:ext cx="11607723" cy="741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250" rIns="20250" anchor="ctr"/>
          <a:lstStyle/>
          <a:p>
            <a:pPr algn="ctr">
              <a:lnSpc>
                <a:spcPts val="1350"/>
              </a:lnSpc>
              <a:spcBef>
                <a:spcPct val="0"/>
              </a:spcBef>
            </a:pPr>
            <a:endParaRPr lang="ru-RU" sz="35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с двумя усеченными противолежащими углами 18"/>
          <p:cNvSpPr/>
          <p:nvPr/>
        </p:nvSpPr>
        <p:spPr>
          <a:xfrm>
            <a:off x="136317" y="1091669"/>
            <a:ext cx="11953328" cy="5577690"/>
          </a:xfrm>
          <a:prstGeom prst="snip2DiagRect">
            <a:avLst>
              <a:gd name="adj1" fmla="val 0"/>
              <a:gd name="adj2" fmla="val 5302"/>
            </a:avLst>
          </a:prstGeom>
          <a:noFill/>
          <a:ln w="57150">
            <a:solidFill>
              <a:srgbClr val="29B2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3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78439" y="1255036"/>
            <a:ext cx="476795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ru-RU" sz="2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Беспроцентные кредиты на </a:t>
            </a:r>
            <a:r>
              <a:rPr lang="ru-RU" sz="2000" dirty="0">
                <a:solidFill>
                  <a:srgbClr val="002060"/>
                </a:solidFill>
                <a:latin typeface="Arial Black" panose="020B0A04020102020204" pitchFamily="34" charset="0"/>
              </a:rPr>
              <a:t>заработную </a:t>
            </a:r>
            <a:r>
              <a:rPr lang="ru-RU" sz="2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плату </a:t>
            </a:r>
          </a:p>
          <a:p>
            <a:pPr>
              <a:lnSpc>
                <a:spcPts val="1800"/>
              </a:lnSpc>
            </a:pP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Постановление Правительства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РФ </a:t>
            </a:r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02.04.2020 № 422)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97190" y="2734228"/>
            <a:ext cx="3389069" cy="794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2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Субсидия на выплату </a:t>
            </a:r>
          </a:p>
          <a:p>
            <a:pPr>
              <a:lnSpc>
                <a:spcPts val="1800"/>
              </a:lnSpc>
            </a:pPr>
            <a:r>
              <a:rPr lang="ru-RU" sz="2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заработной платы </a:t>
            </a:r>
          </a:p>
          <a:p>
            <a:pPr>
              <a:lnSpc>
                <a:spcPts val="1800"/>
              </a:lnSpc>
            </a:pPr>
            <a:r>
              <a:rPr lang="ru-RU" sz="2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(апрель, май 2020 г.)</a:t>
            </a:r>
            <a:endParaRPr lang="ru-RU" sz="20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48313" y="4034004"/>
            <a:ext cx="5129220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ru-RU" sz="2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Специальная кредитная </a:t>
            </a:r>
          </a:p>
          <a:p>
            <a:pPr>
              <a:lnSpc>
                <a:spcPts val="2100"/>
              </a:lnSpc>
            </a:pPr>
            <a:r>
              <a:rPr lang="ru-RU" sz="2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программа поддержки занятости</a:t>
            </a:r>
            <a:br>
              <a:rPr lang="ru-RU" sz="2000" dirty="0" smtClean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ru-RU" sz="2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(с 1 июня 2020 г.)</a:t>
            </a:r>
            <a:endParaRPr lang="ru-RU" sz="20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997191" y="2031459"/>
            <a:ext cx="4239828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29B2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641,2 млн. руб. </a:t>
            </a:r>
            <a:r>
              <a:rPr lang="ru-RU" sz="2000" b="1" dirty="0" smtClean="0">
                <a:solidFill>
                  <a:srgbClr val="29B2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одобрено</a:t>
            </a:r>
            <a:br>
              <a:rPr lang="ru-RU" sz="2000" b="1" dirty="0" smtClean="0">
                <a:solidFill>
                  <a:srgbClr val="29B21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b="1" dirty="0" smtClean="0">
                <a:solidFill>
                  <a:srgbClr val="29B2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(за период с 20.03.2020 по состоянию на 29.05.2020)</a:t>
            </a:r>
            <a:endParaRPr lang="ru-RU" sz="1200" b="1" dirty="0">
              <a:solidFill>
                <a:srgbClr val="29B2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032059" y="1200029"/>
            <a:ext cx="4947665" cy="631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ru-RU" sz="2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Программа льготного </a:t>
            </a:r>
          </a:p>
          <a:p>
            <a:pPr>
              <a:lnSpc>
                <a:spcPts val="2100"/>
              </a:lnSpc>
            </a:pPr>
            <a:r>
              <a:rPr lang="ru-RU" sz="2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кредитования 8,5</a:t>
            </a:r>
            <a:endParaRPr lang="ru-RU" sz="20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081758" y="1942162"/>
            <a:ext cx="49515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Упрощены требования к заемщику </a:t>
            </a:r>
            <a:b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(по налогам, заработной плате и др.)</a:t>
            </a:r>
            <a:endParaRPr lang="ru-RU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066513" y="5232128"/>
            <a:ext cx="46262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срок кредита – 6 месяцев, под 2 %,</a:t>
            </a:r>
          </a:p>
          <a:p>
            <a:r>
              <a:rPr lang="ru-RU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возможностью списания</a:t>
            </a:r>
            <a:endParaRPr lang="ru-RU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Picture 2" descr="http://clipart-library.com/images/pc58BroL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664" y="1315080"/>
            <a:ext cx="755849" cy="66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http://clipart-library.com/images/pc58BroL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109" y="2759273"/>
            <a:ext cx="755849" cy="66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http://clipart-library.com/images/pc58BroL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226" y="4091062"/>
            <a:ext cx="755849" cy="66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603001" y="5928859"/>
            <a:ext cx="4735575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ru-RU" sz="3000" b="1" dirty="0" smtClean="0">
                <a:solidFill>
                  <a:srgbClr val="29B2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Сохранение занятости </a:t>
            </a:r>
            <a:br>
              <a:rPr lang="ru-RU" sz="3000" b="1" dirty="0" smtClean="0">
                <a:solidFill>
                  <a:srgbClr val="29B21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000" b="1" dirty="0" smtClean="0">
                <a:solidFill>
                  <a:srgbClr val="29B2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менее 90 %</a:t>
            </a:r>
            <a:endParaRPr lang="ru-RU" sz="3000" b="1" dirty="0">
              <a:solidFill>
                <a:srgbClr val="29B2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6" name="Picture 2" descr="http://clipart-library.com/images/pc58BroL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6210" y="1252097"/>
            <a:ext cx="755849" cy="66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http://clipart-library.com/images/pc58BroL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1429" y="3341613"/>
            <a:ext cx="755849" cy="66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49718" y="3439773"/>
            <a:ext cx="4700098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(Постановление </a:t>
            </a:r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Правительства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РФ </a:t>
            </a:r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24.04.2020 №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576)</a:t>
            </a:r>
            <a:endParaRPr lang="ru-RU" sz="13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049718" y="3670934"/>
            <a:ext cx="3842142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12 130 рублей на сотрудника</a:t>
            </a:r>
            <a:endParaRPr lang="ru-RU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046295" y="5029474"/>
            <a:ext cx="4700098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(Постановление </a:t>
            </a:r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Правительства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РФ в разработке)</a:t>
            </a:r>
            <a:endParaRPr lang="ru-RU" sz="13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157278" y="3300038"/>
            <a:ext cx="49476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Кредитные каникулы </a:t>
            </a:r>
            <a:endParaRPr lang="ru-RU" sz="20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155921" y="3689285"/>
            <a:ext cx="468468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(Постановление Правительства РФ от 02.04.2020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410, </a:t>
            </a:r>
          </a:p>
          <a:p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ФЗ от </a:t>
            </a:r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03.04.2020 №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106-ФЗ) </a:t>
            </a:r>
            <a:endParaRPr lang="ru-RU" sz="13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030199" y="1690579"/>
            <a:ext cx="6096000" cy="2923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(Постановление Правительства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РФ от </a:t>
            </a:r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30.12.2018 № 1764)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7161372" y="4187262"/>
            <a:ext cx="49802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Отсрочка по уплате основного долга </a:t>
            </a:r>
          </a:p>
          <a:p>
            <a:r>
              <a:rPr lang="ru-RU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процентов 6 месяцев</a:t>
            </a:r>
            <a:endParaRPr lang="ru-RU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6" name="Picture 2" descr="http://clipart-library.com/images/pc58BroL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2319" y="5165759"/>
            <a:ext cx="755849" cy="66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xtBox 36"/>
          <p:cNvSpPr txBox="1"/>
          <p:nvPr/>
        </p:nvSpPr>
        <p:spPr>
          <a:xfrm>
            <a:off x="7188168" y="5131782"/>
            <a:ext cx="494766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ru-RU" sz="2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Списание налогов за 2 квартал 2020 года (кроме НДС)</a:t>
            </a:r>
            <a:endParaRPr lang="ru-RU" sz="20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7155921" y="5746647"/>
            <a:ext cx="4700098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(Постановление </a:t>
            </a:r>
            <a:r>
              <a:rPr lang="ru-RU" sz="13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Правительства </a:t>
            </a:r>
            <a:r>
              <a:rPr lang="ru-RU" sz="13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РФ в разработке)</a:t>
            </a:r>
            <a:endParaRPr lang="ru-RU" sz="13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9" name="Text Box 6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38" y="-30163"/>
            <a:ext cx="12212638" cy="1095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6506867" y="-56619"/>
            <a:ext cx="5801295" cy="41840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119997" tIns="62398" rIns="119997" bIns="62398">
            <a:spAutoFit/>
          </a:bodyPr>
          <a:lstStyle/>
          <a:p>
            <a:pPr defTabSz="599002">
              <a:buClr>
                <a:srgbClr val="000000"/>
              </a:buClr>
              <a:buSzPct val="100000"/>
              <a:tabLst>
                <a:tab pos="0" algn="l"/>
                <a:tab pos="1219170" algn="l"/>
                <a:tab pos="2438339" algn="l"/>
                <a:tab pos="3657509" algn="l"/>
                <a:tab pos="4876678" algn="l"/>
                <a:tab pos="6095848" algn="l"/>
                <a:tab pos="7315017" algn="l"/>
                <a:tab pos="8534187" algn="l"/>
                <a:tab pos="9753356" algn="l"/>
                <a:tab pos="10972526" algn="l"/>
                <a:tab pos="12191695" algn="l"/>
                <a:tab pos="13410865" algn="l"/>
              </a:tabLst>
            </a:pPr>
            <a:r>
              <a:rPr lang="ru-RU" sz="1900" b="1" dirty="0">
                <a:solidFill>
                  <a:srgbClr val="B2B2B2"/>
                </a:solidFill>
                <a:ea typeface="Arial Unicode MS"/>
                <a:cs typeface="Arial Unicode MS"/>
              </a:rPr>
              <a:t>Министерство экономического развития края</a:t>
            </a:r>
          </a:p>
        </p:txBody>
      </p:sp>
      <p:sp>
        <p:nvSpPr>
          <p:cNvPr id="41" name="Rectangle 2"/>
          <p:cNvSpPr txBox="1">
            <a:spLocks noChangeArrowheads="1"/>
          </p:cNvSpPr>
          <p:nvPr/>
        </p:nvSpPr>
        <p:spPr bwMode="auto">
          <a:xfrm>
            <a:off x="0" y="202821"/>
            <a:ext cx="12192000" cy="99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917" tIns="60958" rIns="121917" bIns="60958" anchor="ctr"/>
          <a:lstStyle/>
          <a:p>
            <a:pPr algn="ctr">
              <a:lnSpc>
                <a:spcPts val="2400"/>
              </a:lnSpc>
              <a:buClr>
                <a:srgbClr val="000000"/>
              </a:buClr>
              <a:buSzPct val="100000"/>
            </a:pPr>
            <a:r>
              <a:rPr lang="ru-RU" sz="3200" b="1" dirty="0">
                <a:solidFill>
                  <a:prstClr val="white"/>
                </a:solidFill>
              </a:rPr>
              <a:t>Федеральные финансовые меры </a:t>
            </a:r>
            <a:r>
              <a:rPr lang="ru-RU" sz="3200" b="1" dirty="0" smtClean="0">
                <a:solidFill>
                  <a:prstClr val="white"/>
                </a:solidFill>
              </a:rPr>
              <a:t/>
            </a:r>
            <a:br>
              <a:rPr lang="ru-RU" sz="3200" b="1" dirty="0" smtClean="0">
                <a:solidFill>
                  <a:prstClr val="white"/>
                </a:solidFill>
              </a:rPr>
            </a:br>
            <a:r>
              <a:rPr lang="ru-RU" sz="3200" b="1" dirty="0" smtClean="0">
                <a:solidFill>
                  <a:prstClr val="white"/>
                </a:solidFill>
              </a:rPr>
              <a:t>поддержки субъектов </a:t>
            </a:r>
            <a:r>
              <a:rPr lang="ru-RU" sz="3200" b="1" dirty="0">
                <a:solidFill>
                  <a:prstClr val="white"/>
                </a:solidFill>
              </a:rPr>
              <a:t>МСП</a:t>
            </a:r>
          </a:p>
        </p:txBody>
      </p:sp>
    </p:spTree>
    <p:extLst>
      <p:ext uri="{BB962C8B-B14F-4D97-AF65-F5344CB8AC3E}">
        <p14:creationId xmlns:p14="http://schemas.microsoft.com/office/powerpoint/2010/main" val="564724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кругленный прямоугольник 28"/>
          <p:cNvSpPr/>
          <p:nvPr/>
        </p:nvSpPr>
        <p:spPr>
          <a:xfrm>
            <a:off x="7296544" y="3559752"/>
            <a:ext cx="4729164" cy="253624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rgbClr val="2F5597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marL="47999" algn="ctr">
              <a:lnSpc>
                <a:spcPts val="1600"/>
              </a:lnSpc>
            </a:pPr>
            <a:endParaRPr lang="ru-RU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12"/>
          <p:cNvSpPr>
            <a:spLocks noChangeArrowheads="1"/>
          </p:cNvSpPr>
          <p:nvPr/>
        </p:nvSpPr>
        <p:spPr bwMode="auto">
          <a:xfrm>
            <a:off x="2269" y="-26939"/>
            <a:ext cx="11607723" cy="741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250" rIns="20250" anchor="ctr"/>
          <a:lstStyle/>
          <a:p>
            <a:pPr algn="ctr">
              <a:lnSpc>
                <a:spcPts val="1350"/>
              </a:lnSpc>
              <a:spcBef>
                <a:spcPct val="0"/>
              </a:spcBef>
            </a:pPr>
            <a:endParaRPr lang="ru-RU" sz="35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с двумя усеченными противолежащими углами 18"/>
          <p:cNvSpPr/>
          <p:nvPr/>
        </p:nvSpPr>
        <p:spPr>
          <a:xfrm>
            <a:off x="136317" y="1091669"/>
            <a:ext cx="11953328" cy="5577690"/>
          </a:xfrm>
          <a:prstGeom prst="snip2DiagRect">
            <a:avLst>
              <a:gd name="adj1" fmla="val 0"/>
              <a:gd name="adj2" fmla="val 5302"/>
            </a:avLst>
          </a:prstGeom>
          <a:noFill/>
          <a:ln w="57150">
            <a:solidFill>
              <a:srgbClr val="29B2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3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6432" y="1136849"/>
            <a:ext cx="5737468" cy="9526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200"/>
              </a:lnSpc>
            </a:pPr>
            <a:r>
              <a:rPr lang="ru-RU" sz="25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Фонд поддержки </a:t>
            </a:r>
          </a:p>
          <a:p>
            <a:pPr algn="ctr">
              <a:lnSpc>
                <a:spcPts val="2200"/>
              </a:lnSpc>
            </a:pPr>
            <a:r>
              <a:rPr lang="ru-RU" sz="25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малого предпринимательства </a:t>
            </a:r>
          </a:p>
          <a:p>
            <a:pPr algn="ctr">
              <a:lnSpc>
                <a:spcPts val="2200"/>
              </a:lnSpc>
            </a:pPr>
            <a:r>
              <a:rPr lang="ru-RU" sz="25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Хабаровского края</a:t>
            </a:r>
            <a:endParaRPr lang="ru-RU" sz="25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572421" y="1236516"/>
            <a:ext cx="3823483" cy="6705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200"/>
              </a:lnSpc>
            </a:pPr>
            <a:r>
              <a:rPr lang="ru-RU" sz="25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Гарантийный фонд </a:t>
            </a:r>
          </a:p>
          <a:p>
            <a:pPr algn="ctr">
              <a:lnSpc>
                <a:spcPts val="2200"/>
              </a:lnSpc>
            </a:pPr>
            <a:r>
              <a:rPr lang="ru-RU" sz="25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Хабаровского края</a:t>
            </a:r>
            <a:endParaRPr lang="ru-RU" sz="25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pic>
        <p:nvPicPr>
          <p:cNvPr id="1026" name="Picture 2" descr="http://clipart-library.com/images/pc58BroL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91" y="2043812"/>
            <a:ext cx="755849" cy="66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069040" y="2073436"/>
            <a:ext cx="583308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Реструктуризация займов </a:t>
            </a:r>
          </a:p>
          <a:p>
            <a:pPr>
              <a:lnSpc>
                <a:spcPts val="1800"/>
              </a:lnSpc>
            </a:pP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(отсрочка до 6 месяцев, пролонгация до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 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месяцев)</a:t>
            </a:r>
            <a:endParaRPr lang="ru-RU" sz="2200" b="1" dirty="0">
              <a:solidFill>
                <a:srgbClr val="29B2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2" descr="http://clipart-library.com/images/pc58BroL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91" y="3420220"/>
            <a:ext cx="755849" cy="66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1056152" y="3390286"/>
            <a:ext cx="6117252" cy="89255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Рефинансирование банковских кредитов </a:t>
            </a:r>
          </a:p>
          <a:p>
            <a:pPr>
              <a:lnSpc>
                <a:spcPts val="1800"/>
              </a:lnSpc>
            </a:pP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увеличен до 5 млн. рублей, </a:t>
            </a:r>
            <a:b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сниженной ставке 8 % годовых </a:t>
            </a:r>
            <a:r>
              <a:rPr lang="ru-RU" sz="2200" b="1" dirty="0" smtClean="0">
                <a:solidFill>
                  <a:srgbClr val="29B2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(6,1 млн. рублей)</a:t>
            </a:r>
            <a:endParaRPr lang="ru-RU" sz="2200" b="1" dirty="0">
              <a:solidFill>
                <a:srgbClr val="29B2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2" descr="http://clipart-library.com/images/pc58BroL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91" y="4373657"/>
            <a:ext cx="755849" cy="66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1045075" y="4298439"/>
            <a:ext cx="6125972" cy="105157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Снятие ограничений по целевому использованию </a:t>
            </a:r>
            <a:r>
              <a:rPr lang="ru-RU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микрозайма</a:t>
            </a:r>
            <a:r>
              <a:rPr lang="ru-RU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для выплаты </a:t>
            </a:r>
          </a:p>
          <a:p>
            <a:pPr>
              <a:lnSpc>
                <a:spcPts val="2200"/>
              </a:lnSpc>
            </a:pPr>
            <a:r>
              <a:rPr lang="ru-RU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заработной платы </a:t>
            </a:r>
            <a:r>
              <a:rPr lang="ru-RU" sz="2200" b="1" dirty="0" smtClean="0">
                <a:solidFill>
                  <a:srgbClr val="29B2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(0,5 млн. рублей)</a:t>
            </a:r>
            <a:endParaRPr lang="ru-RU" sz="2200" b="1" dirty="0">
              <a:solidFill>
                <a:srgbClr val="29B2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Picture 2" descr="http://clipart-library.com/images/pc58BroL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585" y="2183333"/>
            <a:ext cx="755849" cy="66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7572421" y="2133505"/>
            <a:ext cx="4464107" cy="110799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Пролонгация поручительства </a:t>
            </a:r>
          </a:p>
          <a:p>
            <a:r>
              <a:rPr lang="ru-RU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 вознаграждения </a:t>
            </a:r>
            <a:br>
              <a:rPr lang="ru-RU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b="1" dirty="0" smtClean="0">
                <a:solidFill>
                  <a:srgbClr val="29B2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(183,7 млн. рублей)</a:t>
            </a:r>
            <a:endParaRPr lang="ru-RU" sz="2200" b="1" dirty="0">
              <a:solidFill>
                <a:srgbClr val="29B21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" name="Picture 2" descr="http://clipart-library.com/images/pc58BroL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558" y="5769617"/>
            <a:ext cx="755849" cy="66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1084407" y="5763865"/>
            <a:ext cx="634864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Микрозайм</a:t>
            </a:r>
            <a:r>
              <a:rPr lang="ru-RU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«Старт-на-онлайн»</a:t>
            </a:r>
            <a:br>
              <a:rPr lang="ru-RU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100 тыс. рублей, под 1 %, до 18 месяцев</a:t>
            </a:r>
            <a:endParaRPr lang="ru-RU" sz="2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15923" y="2609767"/>
            <a:ext cx="2384051" cy="3296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800"/>
              </a:lnSpc>
            </a:pPr>
            <a:r>
              <a:rPr lang="ru-RU" sz="2200" b="1" dirty="0" smtClean="0">
                <a:solidFill>
                  <a:srgbClr val="29B2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(151 </a:t>
            </a:r>
            <a:r>
              <a:rPr lang="ru-RU" sz="2200" b="1" dirty="0">
                <a:solidFill>
                  <a:srgbClr val="29B2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заявление)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409389" y="3988584"/>
            <a:ext cx="4731433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Докапитализация</a:t>
            </a:r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ФМК: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 федерального бюджета - 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164,96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руб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 краевого бюджета –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57</a:t>
            </a:r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 руб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dirty="0"/>
          </a:p>
          <a:p>
            <a:pPr>
              <a:lnSpc>
                <a:spcPts val="1800"/>
              </a:lnSpc>
            </a:pPr>
            <a:r>
              <a:rPr lang="ru-RU" sz="2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Докапитализация</a:t>
            </a:r>
            <a:r>
              <a:rPr lang="ru-RU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РГО: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 федерального бюджета – 15 млн. руб.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 краевого бюджета –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,8</a:t>
            </a:r>
            <a:r>
              <a:rPr lang="ru-RU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млн. руб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dirty="0"/>
          </a:p>
        </p:txBody>
      </p:sp>
      <p:pic>
        <p:nvPicPr>
          <p:cNvPr id="26" name="Text Box 6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38" y="-30163"/>
            <a:ext cx="12212638" cy="1095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6506867" y="-56619"/>
            <a:ext cx="5801295" cy="41840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119997" tIns="62398" rIns="119997" bIns="62398">
            <a:spAutoFit/>
          </a:bodyPr>
          <a:lstStyle/>
          <a:p>
            <a:pPr defTabSz="599002">
              <a:buClr>
                <a:srgbClr val="000000"/>
              </a:buClr>
              <a:buSzPct val="100000"/>
              <a:tabLst>
                <a:tab pos="0" algn="l"/>
                <a:tab pos="1219170" algn="l"/>
                <a:tab pos="2438339" algn="l"/>
                <a:tab pos="3657509" algn="l"/>
                <a:tab pos="4876678" algn="l"/>
                <a:tab pos="6095848" algn="l"/>
                <a:tab pos="7315017" algn="l"/>
                <a:tab pos="8534187" algn="l"/>
                <a:tab pos="9753356" algn="l"/>
                <a:tab pos="10972526" algn="l"/>
                <a:tab pos="12191695" algn="l"/>
                <a:tab pos="13410865" algn="l"/>
              </a:tabLst>
            </a:pPr>
            <a:r>
              <a:rPr lang="ru-RU" sz="1900" b="1" dirty="0">
                <a:solidFill>
                  <a:srgbClr val="B2B2B2"/>
                </a:solidFill>
                <a:ea typeface="Arial Unicode MS"/>
                <a:cs typeface="Arial Unicode MS"/>
              </a:rPr>
              <a:t>Министерство экономического развития края</a:t>
            </a: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 bwMode="auto">
          <a:xfrm>
            <a:off x="0" y="202821"/>
            <a:ext cx="12192000" cy="99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917" tIns="60958" rIns="121917" bIns="60958" anchor="ctr"/>
          <a:lstStyle/>
          <a:p>
            <a:pPr algn="ctr">
              <a:lnSpc>
                <a:spcPts val="2400"/>
              </a:lnSpc>
              <a:buClr>
                <a:srgbClr val="000000"/>
              </a:buClr>
              <a:buSzPct val="100000"/>
            </a:pPr>
            <a:r>
              <a:rPr lang="ru-RU" sz="3200" b="1" dirty="0" smtClean="0">
                <a:solidFill>
                  <a:prstClr val="white"/>
                </a:solidFill>
              </a:rPr>
              <a:t>Поддержка </a:t>
            </a:r>
            <a:r>
              <a:rPr lang="ru-RU" sz="3200" b="1" dirty="0">
                <a:solidFill>
                  <a:prstClr val="white"/>
                </a:solidFill>
              </a:rPr>
              <a:t>субъектов </a:t>
            </a:r>
            <a:r>
              <a:rPr lang="ru-RU" sz="3200" b="1" dirty="0" smtClean="0">
                <a:solidFill>
                  <a:prstClr val="white"/>
                </a:solidFill>
              </a:rPr>
              <a:t>МСП: краевые фонды</a:t>
            </a:r>
            <a:endParaRPr lang="ru-RU" sz="32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28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Скругленный прямоугольник 35"/>
          <p:cNvSpPr/>
          <p:nvPr/>
        </p:nvSpPr>
        <p:spPr>
          <a:xfrm>
            <a:off x="300157" y="5336517"/>
            <a:ext cx="11706707" cy="1332841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rgbClr val="2F5597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marL="47999" algn="ctr">
              <a:lnSpc>
                <a:spcPts val="1600"/>
              </a:lnSpc>
            </a:pPr>
            <a:endParaRPr lang="ru-RU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с двумя усеченными противолежащими углами 7"/>
          <p:cNvSpPr/>
          <p:nvPr/>
        </p:nvSpPr>
        <p:spPr>
          <a:xfrm>
            <a:off x="136317" y="1179513"/>
            <a:ext cx="11953328" cy="5489846"/>
          </a:xfrm>
          <a:prstGeom prst="snip2DiagRect">
            <a:avLst>
              <a:gd name="adj1" fmla="val 0"/>
              <a:gd name="adj2" fmla="val 5302"/>
            </a:avLst>
          </a:prstGeom>
          <a:noFill/>
          <a:ln w="57150">
            <a:solidFill>
              <a:srgbClr val="29B2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300" dirty="0">
              <a:solidFill>
                <a:prstClr val="black"/>
              </a:solidFill>
            </a:endParaRPr>
          </a:p>
        </p:txBody>
      </p:sp>
      <p:sp>
        <p:nvSpPr>
          <p:cNvPr id="10" name="AutoShape 4" descr="https://im0-tub-ru.yandex.net/i?id=796bd06c12f3cc2ebd8ae0c128479238-sr&amp;n=1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7981" y="1224466"/>
            <a:ext cx="117051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5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Кафе</a:t>
            </a:r>
            <a:endParaRPr lang="ru-RU" sz="25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8878" y="1538192"/>
            <a:ext cx="6096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200" b="1" dirty="0" smtClean="0">
                <a:solidFill>
                  <a:srgbClr val="29B21E"/>
                </a:solidFill>
                <a:latin typeface="Arial" panose="020B0604020202020204" pitchFamily="34" charset="0"/>
              </a:rPr>
              <a:t>ОКВЭД 56</a:t>
            </a:r>
            <a:endParaRPr lang="ru-RU" sz="2200" b="1" i="0" dirty="0">
              <a:solidFill>
                <a:srgbClr val="29B21E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8878" y="1879178"/>
            <a:ext cx="473719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5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Численность персонала 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245707" y="2174650"/>
            <a:ext cx="623716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>
                <a:solidFill>
                  <a:srgbClr val="29B21E"/>
                </a:solidFill>
                <a:latin typeface="Arial" panose="020B0604020202020204" pitchFamily="34" charset="0"/>
              </a:rPr>
              <a:t>40 человек </a:t>
            </a:r>
            <a:br>
              <a:rPr lang="ru-RU" sz="2200" b="1" dirty="0" smtClean="0">
                <a:solidFill>
                  <a:srgbClr val="29B21E"/>
                </a:solidFill>
                <a:latin typeface="Arial" panose="020B0604020202020204" pitchFamily="34" charset="0"/>
              </a:rPr>
            </a:br>
            <a:r>
              <a:rPr lang="ru-RU" sz="2000" b="1" dirty="0" smtClean="0">
                <a:solidFill>
                  <a:srgbClr val="29B21E"/>
                </a:solidFill>
                <a:latin typeface="Arial" panose="020B0604020202020204" pitchFamily="34" charset="0"/>
              </a:rPr>
              <a:t>(средняя ЗП 26,7 тыс. рублей)</a:t>
            </a:r>
            <a:endParaRPr lang="ru-RU" sz="2000" b="1" i="0" dirty="0">
              <a:solidFill>
                <a:srgbClr val="29B21E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00157" y="3594901"/>
            <a:ext cx="270750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>
                <a:solidFill>
                  <a:srgbClr val="29B21E"/>
                </a:solidFill>
                <a:latin typeface="Arial" panose="020B0604020202020204" pitchFamily="34" charset="0"/>
              </a:rPr>
              <a:t>200 тыс. рублей</a:t>
            </a:r>
            <a:endParaRPr lang="ru-RU" sz="2200" b="1" i="0" dirty="0">
              <a:solidFill>
                <a:srgbClr val="29B21E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224503" y="1235929"/>
            <a:ext cx="3316934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5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Меры поддержки</a:t>
            </a:r>
            <a:endParaRPr lang="ru-RU" sz="25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18878" y="4137495"/>
            <a:ext cx="4764446" cy="656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200"/>
              </a:lnSpc>
            </a:pPr>
            <a:r>
              <a:rPr lang="ru-RU" sz="25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Ежемесячная налоговая </a:t>
            </a:r>
            <a:br>
              <a:rPr lang="ru-RU" sz="2500" dirty="0" smtClean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ru-RU" sz="25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нагрузка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218878" y="4635136"/>
            <a:ext cx="270750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>
                <a:solidFill>
                  <a:srgbClr val="29B21E"/>
                </a:solidFill>
                <a:latin typeface="Arial" panose="020B0604020202020204" pitchFamily="34" charset="0"/>
              </a:rPr>
              <a:t>100 тыс. рублей</a:t>
            </a:r>
            <a:endParaRPr lang="ru-RU" sz="2200" b="1" i="0" dirty="0">
              <a:solidFill>
                <a:srgbClr val="29B21E"/>
              </a:solidFill>
              <a:effectLst/>
              <a:latin typeface="Tahoma" panose="020B060403050404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807683" y="5961160"/>
            <a:ext cx="43268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5,4 млн. рублей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985979" y="5562060"/>
            <a:ext cx="40302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Объем поддержки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243014"/>
              </p:ext>
            </p:extLst>
          </p:nvPr>
        </p:nvGraphicFramePr>
        <p:xfrm>
          <a:off x="5307373" y="1907017"/>
          <a:ext cx="6529982" cy="2181225"/>
        </p:xfrm>
        <a:graphic>
          <a:graphicData uri="http://schemas.openxmlformats.org/drawingml/2006/table">
            <a:tbl>
              <a:tblPr/>
              <a:tblGrid>
                <a:gridCol w="5315195"/>
                <a:gridCol w="1214787"/>
              </a:tblGrid>
              <a:tr h="312054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Субсидия на выплату заработной платы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 smtClean="0">
                          <a:solidFill>
                            <a:srgbClr val="29B21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970,4</a:t>
                      </a:r>
                      <a:endParaRPr lang="ru-RU" sz="2000" b="1" i="0" u="none" strike="noStrike" dirty="0">
                        <a:solidFill>
                          <a:srgbClr val="29B21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2054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Отсрочка по кредиту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29B21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ru-RU" sz="2000" b="1" i="0" u="none" strike="noStrike" dirty="0" smtClean="0">
                          <a:solidFill>
                            <a:srgbClr val="29B21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200,0</a:t>
                      </a:r>
                      <a:endParaRPr lang="ru-RU" sz="2000" b="1" i="0" u="none" strike="noStrike" dirty="0">
                        <a:solidFill>
                          <a:srgbClr val="29B21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2054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Специальная кредитная программа </a:t>
                      </a:r>
                    </a:p>
                    <a:p>
                      <a:pPr algn="l" fontAlgn="b"/>
                      <a:r>
                        <a:rPr lang="ru-RU" sz="20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поддержки занятости</a:t>
                      </a:r>
                      <a:endParaRPr lang="ru-RU" sz="20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>
                          <a:solidFill>
                            <a:srgbClr val="29B21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ru-RU" sz="2000" b="1" i="0" u="none" strike="noStrike" dirty="0" smtClean="0">
                          <a:solidFill>
                            <a:srgbClr val="29B21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911,2</a:t>
                      </a:r>
                      <a:endParaRPr lang="ru-RU" sz="2000" b="1" i="0" u="none" strike="noStrike" dirty="0">
                        <a:solidFill>
                          <a:srgbClr val="29B21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2054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Списание налогов за 2 квартал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 smtClean="0">
                          <a:solidFill>
                            <a:srgbClr val="29B21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300,0</a:t>
                      </a:r>
                      <a:endParaRPr lang="ru-RU" sz="2000" b="1" i="0" u="none" strike="noStrike" dirty="0">
                        <a:solidFill>
                          <a:srgbClr val="29B21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2054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i="0" u="none" strike="noStrike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Плата за пролонгацию договора поручительства</a:t>
                      </a:r>
                      <a:endParaRPr lang="ru-RU" sz="2000" b="1" i="0" u="none" strike="noStrike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b="1" i="0" u="none" strike="noStrike" dirty="0" smtClean="0">
                          <a:solidFill>
                            <a:srgbClr val="29B21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37,5</a:t>
                      </a:r>
                      <a:endParaRPr lang="ru-RU" sz="2000" b="1" i="0" u="none" strike="noStrike" dirty="0">
                        <a:solidFill>
                          <a:srgbClr val="29B21E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10410272" y="1540132"/>
            <a:ext cx="15965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 рублей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55544" y="5437940"/>
            <a:ext cx="4599336" cy="8153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ru-RU" sz="28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Расходов </a:t>
            </a:r>
            <a:br>
              <a:rPr lang="ru-RU" sz="2800" dirty="0" smtClean="0">
                <a:solidFill>
                  <a:srgbClr val="0000FF"/>
                </a:solidFill>
                <a:latin typeface="Arial Black" panose="020B0A04020102020204" pitchFamily="34" charset="0"/>
              </a:rPr>
            </a:br>
            <a:r>
              <a:rPr lang="ru-RU" sz="28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за период поддержки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020277" y="6023028"/>
            <a:ext cx="46346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10,1 млн. рублей</a:t>
            </a:r>
          </a:p>
        </p:txBody>
      </p:sp>
      <p:pic>
        <p:nvPicPr>
          <p:cNvPr id="32" name="Text Box 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38" y="-30163"/>
            <a:ext cx="12212638" cy="1095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6506867" y="-56619"/>
            <a:ext cx="5801295" cy="41840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119997" tIns="62398" rIns="119997" bIns="62398">
            <a:spAutoFit/>
          </a:bodyPr>
          <a:lstStyle/>
          <a:p>
            <a:pPr defTabSz="599002">
              <a:buClr>
                <a:srgbClr val="000000"/>
              </a:buClr>
              <a:buSzPct val="100000"/>
              <a:tabLst>
                <a:tab pos="0" algn="l"/>
                <a:tab pos="1219170" algn="l"/>
                <a:tab pos="2438339" algn="l"/>
                <a:tab pos="3657509" algn="l"/>
                <a:tab pos="4876678" algn="l"/>
                <a:tab pos="6095848" algn="l"/>
                <a:tab pos="7315017" algn="l"/>
                <a:tab pos="8534187" algn="l"/>
                <a:tab pos="9753356" algn="l"/>
                <a:tab pos="10972526" algn="l"/>
                <a:tab pos="12191695" algn="l"/>
                <a:tab pos="13410865" algn="l"/>
              </a:tabLst>
            </a:pPr>
            <a:r>
              <a:rPr lang="ru-RU" sz="1900" b="1" dirty="0">
                <a:solidFill>
                  <a:srgbClr val="B2B2B2"/>
                </a:solidFill>
                <a:ea typeface="Arial Unicode MS"/>
                <a:cs typeface="Arial Unicode MS"/>
              </a:rPr>
              <a:t>Министерство экономического развития края</a:t>
            </a:r>
          </a:p>
        </p:txBody>
      </p:sp>
      <p:sp>
        <p:nvSpPr>
          <p:cNvPr id="34" name="Rectangle 2"/>
          <p:cNvSpPr txBox="1">
            <a:spLocks noChangeArrowheads="1"/>
          </p:cNvSpPr>
          <p:nvPr/>
        </p:nvSpPr>
        <p:spPr bwMode="auto">
          <a:xfrm>
            <a:off x="0" y="202821"/>
            <a:ext cx="12192000" cy="99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917" tIns="60958" rIns="121917" bIns="60958" anchor="ctr"/>
          <a:lstStyle/>
          <a:p>
            <a:pPr algn="ctr">
              <a:lnSpc>
                <a:spcPts val="2400"/>
              </a:lnSpc>
              <a:buClr>
                <a:srgbClr val="000000"/>
              </a:buClr>
              <a:buSzPct val="100000"/>
            </a:pPr>
            <a:r>
              <a:rPr lang="ru-RU" sz="3200" b="1" dirty="0" smtClean="0">
                <a:solidFill>
                  <a:prstClr val="white"/>
                </a:solidFill>
              </a:rPr>
              <a:t>Оценка расходов на сохранение МСП-предприятия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36317" y="4868687"/>
            <a:ext cx="11953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Период: май – декабрь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05252" y="3133116"/>
            <a:ext cx="4764446" cy="6565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200"/>
              </a:lnSpc>
            </a:pPr>
            <a:r>
              <a:rPr lang="ru-RU" sz="25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Ежемесячная налоговая </a:t>
            </a:r>
            <a:br>
              <a:rPr lang="ru-RU" sz="2500" dirty="0" smtClean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ru-RU" sz="25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нагрузка</a:t>
            </a:r>
          </a:p>
        </p:txBody>
      </p:sp>
    </p:spTree>
    <p:extLst>
      <p:ext uri="{BB962C8B-B14F-4D97-AF65-F5344CB8AC3E}">
        <p14:creationId xmlns:p14="http://schemas.microsoft.com/office/powerpoint/2010/main" val="1322887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12"/>
          <p:cNvSpPr>
            <a:spLocks noChangeArrowheads="1"/>
          </p:cNvSpPr>
          <p:nvPr/>
        </p:nvSpPr>
        <p:spPr bwMode="auto">
          <a:xfrm>
            <a:off x="2269" y="-26939"/>
            <a:ext cx="11607723" cy="741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250" rIns="20250" anchor="ctr"/>
          <a:lstStyle/>
          <a:p>
            <a:pPr algn="ctr">
              <a:lnSpc>
                <a:spcPts val="1350"/>
              </a:lnSpc>
              <a:spcBef>
                <a:spcPct val="0"/>
              </a:spcBef>
            </a:pPr>
            <a:endParaRPr lang="ru-RU" sz="35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с двумя усеченными противолежащими углами 18"/>
          <p:cNvSpPr/>
          <p:nvPr/>
        </p:nvSpPr>
        <p:spPr>
          <a:xfrm>
            <a:off x="136317" y="1091669"/>
            <a:ext cx="11953328" cy="5577690"/>
          </a:xfrm>
          <a:prstGeom prst="snip2DiagRect">
            <a:avLst>
              <a:gd name="adj1" fmla="val 0"/>
              <a:gd name="adj2" fmla="val 5302"/>
            </a:avLst>
          </a:prstGeom>
          <a:noFill/>
          <a:ln w="57150">
            <a:solidFill>
              <a:srgbClr val="29B2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3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15461" y="1380188"/>
            <a:ext cx="10828877" cy="579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00"/>
              </a:lnSpc>
            </a:pPr>
            <a:r>
              <a:rPr lang="ru-RU" sz="2000" dirty="0">
                <a:solidFill>
                  <a:srgbClr val="002060"/>
                </a:solidFill>
                <a:latin typeface="Arial Black" panose="020B0A04020102020204" pitchFamily="34" charset="0"/>
              </a:rPr>
              <a:t>По договорам аренды имущества, </a:t>
            </a:r>
            <a:r>
              <a:rPr lang="ru-RU" sz="2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в т.ч. </a:t>
            </a:r>
            <a:r>
              <a:rPr lang="ru-RU" sz="2000" dirty="0">
                <a:solidFill>
                  <a:srgbClr val="002060"/>
                </a:solidFill>
                <a:latin typeface="Arial Black" panose="020B0A04020102020204" pitchFamily="34" charset="0"/>
              </a:rPr>
              <a:t>земельных участков</a:t>
            </a:r>
            <a:r>
              <a:rPr lang="ru-RU" sz="20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, находящихся в </a:t>
            </a:r>
            <a:r>
              <a:rPr lang="ru-RU" sz="2000" dirty="0">
                <a:solidFill>
                  <a:srgbClr val="002060"/>
                </a:solidFill>
                <a:latin typeface="Arial Black" panose="020B0A04020102020204" pitchFamily="34" charset="0"/>
              </a:rPr>
              <a:t>государственной собственности края:</a:t>
            </a:r>
          </a:p>
        </p:txBody>
      </p:sp>
      <p:pic>
        <p:nvPicPr>
          <p:cNvPr id="1026" name="Picture 2" descr="http://clipart-library.com/images/pc58BroL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612" y="1346518"/>
            <a:ext cx="755849" cy="66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043503" y="1915356"/>
            <a:ext cx="991501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освобождение 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арендной платы </a:t>
            </a:r>
            <a:r>
              <a:rPr lang="ru-RU" sz="20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sz="2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01.04.2020 по 30.06.2020 </a:t>
            </a:r>
          </a:p>
        </p:txBody>
      </p:sp>
      <p:pic>
        <p:nvPicPr>
          <p:cNvPr id="14" name="Picture 2" descr="http://clipart-library.com/images/pc58BroL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612" y="2882961"/>
            <a:ext cx="755849" cy="66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http://clipart-library.com/images/pc58BroL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612" y="4102873"/>
            <a:ext cx="755849" cy="66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http://clipart-library.com/images/pc58BroLi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503" y="5272246"/>
            <a:ext cx="755849" cy="66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Text Box 6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38" y="-30163"/>
            <a:ext cx="12212638" cy="1095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6506867" y="-56619"/>
            <a:ext cx="5801295" cy="41840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119997" tIns="62398" rIns="119997" bIns="62398">
            <a:spAutoFit/>
          </a:bodyPr>
          <a:lstStyle/>
          <a:p>
            <a:pPr defTabSz="599002">
              <a:buClr>
                <a:srgbClr val="000000"/>
              </a:buClr>
              <a:buSzPct val="100000"/>
              <a:tabLst>
                <a:tab pos="0" algn="l"/>
                <a:tab pos="1219170" algn="l"/>
                <a:tab pos="2438339" algn="l"/>
                <a:tab pos="3657509" algn="l"/>
                <a:tab pos="4876678" algn="l"/>
                <a:tab pos="6095848" algn="l"/>
                <a:tab pos="7315017" algn="l"/>
                <a:tab pos="8534187" algn="l"/>
                <a:tab pos="9753356" algn="l"/>
                <a:tab pos="10972526" algn="l"/>
                <a:tab pos="12191695" algn="l"/>
                <a:tab pos="13410865" algn="l"/>
              </a:tabLst>
            </a:pPr>
            <a:r>
              <a:rPr lang="ru-RU" sz="1900" b="1" dirty="0">
                <a:solidFill>
                  <a:srgbClr val="B2B2B2"/>
                </a:solidFill>
                <a:ea typeface="Arial Unicode MS"/>
                <a:cs typeface="Arial Unicode MS"/>
              </a:rPr>
              <a:t>Министерство экономического развития края</a:t>
            </a: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 bwMode="auto">
          <a:xfrm>
            <a:off x="0" y="202821"/>
            <a:ext cx="12192000" cy="99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917" tIns="60958" rIns="121917" bIns="60958" anchor="ctr"/>
          <a:lstStyle/>
          <a:p>
            <a:pPr algn="ctr">
              <a:lnSpc>
                <a:spcPts val="2400"/>
              </a:lnSpc>
              <a:buClr>
                <a:srgbClr val="000000"/>
              </a:buClr>
              <a:buSzPct val="100000"/>
            </a:pPr>
            <a:r>
              <a:rPr lang="ru-RU" sz="3200" b="1" dirty="0" smtClean="0">
                <a:solidFill>
                  <a:prstClr val="white"/>
                </a:solidFill>
              </a:rPr>
              <a:t>Краевые меры поддержки</a:t>
            </a:r>
            <a:endParaRPr lang="ru-RU" sz="3200" b="1" dirty="0">
              <a:solidFill>
                <a:prstClr val="white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043503" y="2179785"/>
            <a:ext cx="11074184" cy="329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отсрочки 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арендных </a:t>
            </a:r>
            <a:r>
              <a:rPr lang="ru-RU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платежей </a:t>
            </a:r>
            <a:r>
              <a:rPr lang="ru-RU" sz="20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sz="2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13.02.2020 по </a:t>
            </a:r>
            <a:r>
              <a:rPr lang="ru-RU" sz="20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01.10.2020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12995" y="2371478"/>
            <a:ext cx="629332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(распоряжение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Правительства края от 15.04.2020 № 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355-рп)</a:t>
            </a:r>
            <a:endParaRPr lang="ru-RU" sz="1600" dirty="0"/>
          </a:p>
        </p:txBody>
      </p:sp>
      <p:sp>
        <p:nvSpPr>
          <p:cNvPr id="33" name="TextBox 32"/>
          <p:cNvSpPr txBox="1"/>
          <p:nvPr/>
        </p:nvSpPr>
        <p:spPr>
          <a:xfrm>
            <a:off x="1015460" y="2913130"/>
            <a:ext cx="10828877" cy="342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00"/>
              </a:lnSpc>
            </a:pPr>
            <a:r>
              <a:rPr lang="ru-RU" sz="2000" dirty="0">
                <a:solidFill>
                  <a:srgbClr val="002060"/>
                </a:solidFill>
                <a:latin typeface="Arial Black" panose="020B0A04020102020204" pitchFamily="34" charset="0"/>
              </a:rPr>
              <a:t>Снижение налоговых ставок по УСН для субъектов МСП </a:t>
            </a:r>
            <a:r>
              <a:rPr lang="ru-RU" sz="2000" b="1" dirty="0">
                <a:solidFill>
                  <a:srgbClr val="002060"/>
                </a:solidFill>
                <a:latin typeface="Arial Black" panose="020B0A04020102020204" pitchFamily="34" charset="0"/>
              </a:rPr>
              <a:t>с 01.01.2020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015459" y="4090899"/>
            <a:ext cx="10828877" cy="342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00"/>
              </a:lnSpc>
            </a:pPr>
            <a:r>
              <a:rPr lang="ru-RU" sz="2000" dirty="0">
                <a:solidFill>
                  <a:srgbClr val="002060"/>
                </a:solidFill>
                <a:latin typeface="Arial Black" panose="020B0A04020102020204" pitchFamily="34" charset="0"/>
              </a:rPr>
              <a:t>Введен налог на профессиональный доход с 01.07.2020</a:t>
            </a:r>
            <a:endParaRPr lang="ru-RU" sz="2000" b="1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1015352" y="3149279"/>
            <a:ext cx="10565456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500"/>
              </a:lnSpc>
            </a:pP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(Законом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края от 27.05.2020 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64 внесены изменения в Закон 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региональных налогах и налоговых 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льготах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Хабаровском 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крае»)</a:t>
            </a:r>
            <a:endParaRPr lang="ru-RU" sz="1600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987417" y="4314645"/>
            <a:ext cx="10565456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500"/>
              </a:lnSpc>
            </a:pP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(Законом края от 27.05.2020 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65 внесены изменения в Закон 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региональных налогах и налоговых 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льготах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Хабаровском </a:t>
            </a:r>
            <a:r>
              <a:rPr lang="ru-RU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крае»)</a:t>
            </a:r>
            <a:endParaRPr lang="ru-RU" sz="1600" dirty="0"/>
          </a:p>
        </p:txBody>
      </p:sp>
      <p:sp>
        <p:nvSpPr>
          <p:cNvPr id="38" name="TextBox 37"/>
          <p:cNvSpPr txBox="1"/>
          <p:nvPr/>
        </p:nvSpPr>
        <p:spPr>
          <a:xfrm>
            <a:off x="1015459" y="5315269"/>
            <a:ext cx="10828877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00"/>
              </a:lnSpc>
            </a:pPr>
            <a:r>
              <a:rPr lang="ru-RU" sz="2000" dirty="0">
                <a:solidFill>
                  <a:srgbClr val="002060"/>
                </a:solidFill>
              </a:rPr>
              <a:t>Приостановление решения об изменении определения налоговой базы </a:t>
            </a:r>
            <a:r>
              <a:rPr lang="ru-RU" sz="2000" dirty="0">
                <a:solidFill>
                  <a:srgbClr val="002060"/>
                </a:solidFill>
                <a:latin typeface="Arial Black" panose="020B0A04020102020204" pitchFamily="34" charset="0"/>
              </a:rPr>
              <a:t>налога на имущество от кадастровой стоимости </a:t>
            </a:r>
            <a:r>
              <a:rPr lang="ru-RU" sz="2000" dirty="0">
                <a:solidFill>
                  <a:srgbClr val="002060"/>
                </a:solidFill>
              </a:rPr>
              <a:t>объектов недвижимого имущества, снижении ограничений для торговых центров площадью 2000 до 1000 кв. м 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987417" y="6027018"/>
            <a:ext cx="727539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(Протокол краевой комиссии по налогообложению от 15.04.2020 № 2)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395335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0" y="68628"/>
            <a:ext cx="12192000" cy="1455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19997" tIns="62398" rIns="119997" bIns="62398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sz="4800" b="1" dirty="0">
                <a:solidFill>
                  <a:srgbClr val="000066"/>
                </a:solidFill>
              </a:rPr>
              <a:t>«О социально-экономическом развитии Хабаровского </a:t>
            </a:r>
            <a:r>
              <a:rPr lang="ru-RU" sz="4800" b="1" dirty="0" smtClean="0">
                <a:solidFill>
                  <a:srgbClr val="000066"/>
                </a:solidFill>
              </a:rPr>
              <a:t>края»</a:t>
            </a:r>
            <a:endParaRPr lang="ru-RU" sz="4800" b="1" dirty="0">
              <a:solidFill>
                <a:srgbClr val="000066"/>
              </a:solidFill>
            </a:endParaRPr>
          </a:p>
        </p:txBody>
      </p:sp>
      <p:sp>
        <p:nvSpPr>
          <p:cNvPr id="2051" name="Text Box 1"/>
          <p:cNvSpPr txBox="1">
            <a:spLocks noChangeArrowheads="1"/>
          </p:cNvSpPr>
          <p:nvPr/>
        </p:nvSpPr>
        <p:spPr bwMode="auto">
          <a:xfrm>
            <a:off x="3" y="2948949"/>
            <a:ext cx="12238567" cy="1449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19997" tIns="62398" rIns="119997" bIns="62398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ru-RU" sz="4300" b="1" dirty="0" smtClean="0">
                <a:solidFill>
                  <a:srgbClr val="003399"/>
                </a:solidFill>
              </a:rPr>
              <a:t>ПУГАЧЕВ </a:t>
            </a:r>
            <a:r>
              <a:rPr lang="ru-RU" sz="4300" b="1" dirty="0" smtClean="0">
                <a:solidFill>
                  <a:srgbClr val="003399"/>
                </a:solidFill>
              </a:rPr>
              <a:t>ДМИТРИЙ </a:t>
            </a:r>
            <a:r>
              <a:rPr lang="ru-RU" sz="4300" b="1" dirty="0" smtClean="0">
                <a:solidFill>
                  <a:srgbClr val="003399"/>
                </a:solidFill>
              </a:rPr>
              <a:t/>
            </a:r>
            <a:br>
              <a:rPr lang="ru-RU" sz="4300" b="1" dirty="0" smtClean="0">
                <a:solidFill>
                  <a:srgbClr val="003399"/>
                </a:solidFill>
              </a:rPr>
            </a:br>
            <a:r>
              <a:rPr lang="ru-RU" sz="4300" b="1" dirty="0" smtClean="0">
                <a:solidFill>
                  <a:srgbClr val="003399"/>
                </a:solidFill>
              </a:rPr>
              <a:t>ВИКТОРОВИЧ</a:t>
            </a:r>
            <a:endParaRPr lang="ru-RU" sz="4300" b="1" dirty="0">
              <a:solidFill>
                <a:srgbClr val="003399"/>
              </a:solidFill>
            </a:endParaRPr>
          </a:p>
        </p:txBody>
      </p:sp>
      <p:sp>
        <p:nvSpPr>
          <p:cNvPr id="2052" name="Text Box 2"/>
          <p:cNvSpPr txBox="1">
            <a:spLocks noChangeArrowheads="1"/>
          </p:cNvSpPr>
          <p:nvPr/>
        </p:nvSpPr>
        <p:spPr bwMode="auto">
          <a:xfrm>
            <a:off x="-85344" y="5300663"/>
            <a:ext cx="12326028" cy="1049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119997" tIns="62398" rIns="119997" bIns="62398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75000"/>
              </a:lnSpc>
              <a:spcBef>
                <a:spcPct val="0"/>
              </a:spcBef>
              <a:buClr>
                <a:srgbClr val="000000"/>
              </a:buClr>
              <a:buSzPct val="100000"/>
            </a:pPr>
            <a:r>
              <a:rPr lang="ru-RU" sz="4000" b="1" spc="-10" dirty="0" smtClean="0">
                <a:solidFill>
                  <a:srgbClr val="003399"/>
                </a:solidFill>
              </a:rPr>
              <a:t>Заместитель министра </a:t>
            </a:r>
            <a:r>
              <a:rPr lang="ru-RU" sz="4000" b="1" spc="-10" dirty="0">
                <a:solidFill>
                  <a:srgbClr val="003399"/>
                </a:solidFill>
              </a:rPr>
              <a:t>экономического развития края</a:t>
            </a:r>
          </a:p>
        </p:txBody>
      </p:sp>
    </p:spTree>
    <p:extLst>
      <p:ext uri="{BB962C8B-B14F-4D97-AF65-F5344CB8AC3E}">
        <p14:creationId xmlns:p14="http://schemas.microsoft.com/office/powerpoint/2010/main" val="36798016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ext Box 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38" y="-30163"/>
            <a:ext cx="12212638" cy="1095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506867" y="-56619"/>
            <a:ext cx="5801295" cy="41840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119997" tIns="62398" rIns="119997" bIns="62398">
            <a:spAutoFit/>
          </a:bodyPr>
          <a:lstStyle/>
          <a:p>
            <a:pPr defTabSz="599002">
              <a:buClr>
                <a:srgbClr val="000000"/>
              </a:buClr>
              <a:buSzPct val="100000"/>
              <a:tabLst>
                <a:tab pos="0" algn="l"/>
                <a:tab pos="1219170" algn="l"/>
                <a:tab pos="2438339" algn="l"/>
                <a:tab pos="3657509" algn="l"/>
                <a:tab pos="4876678" algn="l"/>
                <a:tab pos="6095848" algn="l"/>
                <a:tab pos="7315017" algn="l"/>
                <a:tab pos="8534187" algn="l"/>
                <a:tab pos="9753356" algn="l"/>
                <a:tab pos="10972526" algn="l"/>
                <a:tab pos="12191695" algn="l"/>
                <a:tab pos="13410865" algn="l"/>
              </a:tabLst>
            </a:pPr>
            <a:r>
              <a:rPr lang="ru-RU" sz="1900" b="1" dirty="0">
                <a:solidFill>
                  <a:srgbClr val="B2B2B2"/>
                </a:solidFill>
                <a:ea typeface="Arial Unicode MS"/>
                <a:cs typeface="Arial Unicode MS"/>
              </a:rPr>
              <a:t>Министерство экономического развития края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202821"/>
            <a:ext cx="12192000" cy="99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917" tIns="60958" rIns="121917" bIns="60958" anchor="ctr"/>
          <a:lstStyle/>
          <a:p>
            <a:pPr algn="ctr">
              <a:lnSpc>
                <a:spcPts val="2400"/>
              </a:lnSpc>
              <a:buClr>
                <a:srgbClr val="000000"/>
              </a:buClr>
              <a:buSzPct val="100000"/>
            </a:pPr>
            <a:r>
              <a:rPr lang="ru-RU" sz="3200" b="1" dirty="0" smtClean="0">
                <a:solidFill>
                  <a:prstClr val="white"/>
                </a:solidFill>
              </a:rPr>
              <a:t>Развитие экономической ситуации в крае </a:t>
            </a:r>
            <a:br>
              <a:rPr lang="ru-RU" sz="3200" b="1" dirty="0" smtClean="0">
                <a:solidFill>
                  <a:prstClr val="white"/>
                </a:solidFill>
              </a:rPr>
            </a:br>
            <a:r>
              <a:rPr lang="ru-RU" sz="3200" b="1" dirty="0" smtClean="0">
                <a:solidFill>
                  <a:prstClr val="white"/>
                </a:solidFill>
              </a:rPr>
              <a:t>в условиях ограничительных мер</a:t>
            </a:r>
            <a:endParaRPr lang="ru-RU" sz="2800" b="1" dirty="0">
              <a:solidFill>
                <a:prstClr val="white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230413"/>
              </p:ext>
            </p:extLst>
          </p:nvPr>
        </p:nvGraphicFramePr>
        <p:xfrm>
          <a:off x="154246" y="996836"/>
          <a:ext cx="1192164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7657"/>
                <a:gridCol w="3581132"/>
                <a:gridCol w="4462851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Фактор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Риски (март)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Реализация в апреле - мае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6893448"/>
              </p:ext>
            </p:extLst>
          </p:nvPr>
        </p:nvGraphicFramePr>
        <p:xfrm>
          <a:off x="158840" y="4763250"/>
          <a:ext cx="11921640" cy="196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7657"/>
                <a:gridCol w="3581132"/>
                <a:gridCol w="4462851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ts val="2100"/>
                        </a:lnSpc>
                        <a:spcBef>
                          <a:spcPts val="1800"/>
                        </a:spcBef>
                      </a:pPr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ЗАНЯТОСТЬ</a:t>
                      </a:r>
                      <a:r>
                        <a:rPr lang="ru-RU" baseline="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ru-RU" dirty="0" smtClean="0">
                          <a:solidFill>
                            <a:srgbClr val="0000FF"/>
                          </a:solidFill>
                        </a:rPr>
                        <a:t>  </a:t>
                      </a:r>
                      <a:endParaRPr lang="ru-RU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Bef>
                          <a:spcPts val="1800"/>
                        </a:spcBef>
                      </a:pP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Bef>
                          <a:spcPts val="1800"/>
                        </a:spcBef>
                      </a:pPr>
                      <a:endParaRPr lang="ru-RU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ts val="2100"/>
                        </a:lnSpc>
                        <a:spcBef>
                          <a:spcPts val="1800"/>
                        </a:spcBef>
                      </a:pPr>
                      <a:r>
                        <a:rPr lang="ru-RU" dirty="0" smtClean="0"/>
                        <a:t>  Реальный</a:t>
                      </a:r>
                      <a:r>
                        <a:rPr lang="ru-RU" baseline="0" dirty="0" smtClean="0"/>
                        <a:t> сектор</a:t>
                      </a:r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40" rtl="0" eaLnBrk="1" fontAlgn="auto" latinLnBrk="0" hangingPunct="1">
                        <a:lnSpc>
                          <a:spcPts val="21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вынужденные отпуска, неполный рабочий день, простои</a:t>
                      </a:r>
                      <a:endParaRPr lang="ru-RU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40" rtl="0" eaLnBrk="1" fontAlgn="auto" latinLnBrk="0" hangingPunct="1">
                        <a:lnSpc>
                          <a:spcPts val="21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умеренно</a:t>
                      </a:r>
                      <a:r>
                        <a:rPr lang="ru-RU" baseline="0" dirty="0" smtClean="0"/>
                        <a:t> проявляется</a:t>
                      </a:r>
                      <a:endParaRPr lang="ru-RU" dirty="0"/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lg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1219140" rtl="0" eaLnBrk="1" fontAlgn="auto" latinLnBrk="0" hangingPunct="1">
                        <a:lnSpc>
                          <a:spcPts val="21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aseline="0" dirty="0" smtClean="0"/>
                        <a:t>  Пострадавшие отрасли</a:t>
                      </a:r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40" rtl="0" eaLnBrk="1" fontAlgn="auto" latinLnBrk="0" hangingPunct="1">
                        <a:lnSpc>
                          <a:spcPts val="21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увольнения</a:t>
                      </a:r>
                      <a:endParaRPr lang="ru-RU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Bef>
                          <a:spcPts val="1800"/>
                        </a:spcBef>
                      </a:pPr>
                      <a:r>
                        <a:rPr lang="ru-RU" baseline="0" dirty="0" smtClean="0"/>
                        <a:t>умеренно проявляется</a:t>
                      </a:r>
                      <a:endParaRPr lang="ru-RU" dirty="0"/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1219140" rtl="0" eaLnBrk="1" fontAlgn="auto" latinLnBrk="0" hangingPunct="1">
                        <a:lnSpc>
                          <a:spcPts val="21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  Динамика</a:t>
                      </a:r>
                      <a:r>
                        <a:rPr lang="ru-RU" baseline="0" dirty="0" smtClean="0"/>
                        <a:t> безработных</a:t>
                      </a:r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40" rtl="0" eaLnBrk="1" fontAlgn="auto" latinLnBrk="0" hangingPunct="1">
                        <a:lnSpc>
                          <a:spcPts val="21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увеличение</a:t>
                      </a:r>
                      <a:endParaRPr lang="ru-RU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40" rtl="0" eaLnBrk="1" fontAlgn="auto" latinLnBrk="0" hangingPunct="1">
                        <a:lnSpc>
                          <a:spcPts val="21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aseline="0" dirty="0" smtClean="0"/>
                        <a:t>нарастает (источники?)</a:t>
                      </a:r>
                      <a:endParaRPr lang="ru-RU" dirty="0"/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774962"/>
              </p:ext>
            </p:extLst>
          </p:nvPr>
        </p:nvGraphicFramePr>
        <p:xfrm>
          <a:off x="158840" y="3911128"/>
          <a:ext cx="11921183" cy="62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7200"/>
                <a:gridCol w="3581132"/>
                <a:gridCol w="4462851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ts val="2100"/>
                        </a:lnSpc>
                        <a:spcBef>
                          <a:spcPts val="1800"/>
                        </a:spcBef>
                      </a:pPr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ПОСТРАДАВШИЕ ОТРАСЛИ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dash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Bef>
                          <a:spcPts val="1800"/>
                        </a:spcBef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сокращение выручки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dash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Bef>
                          <a:spcPts val="1800"/>
                        </a:spcBef>
                      </a:pPr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сокращается выручка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dash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253582"/>
              </p:ext>
            </p:extLst>
          </p:nvPr>
        </p:nvGraphicFramePr>
        <p:xfrm>
          <a:off x="158840" y="1448519"/>
          <a:ext cx="11921640" cy="2232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7657"/>
                <a:gridCol w="3581132"/>
                <a:gridCol w="4462851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ts val="2100"/>
                        </a:lnSpc>
                        <a:spcBef>
                          <a:spcPts val="1800"/>
                        </a:spcBef>
                      </a:pPr>
                      <a:r>
                        <a:rPr lang="ru-RU" b="1" dirty="0" smtClean="0">
                          <a:solidFill>
                            <a:srgbClr val="0000FF"/>
                          </a:solidFill>
                        </a:rPr>
                        <a:t>РЕАЛЬНЫЙ СЕКТОР ЭКОНОМИКИ</a:t>
                      </a:r>
                      <a:endParaRPr lang="ru-RU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Bef>
                          <a:spcPts val="1800"/>
                        </a:spcBef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сокращение производства из-за падения спроса, неопределенности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Bef>
                          <a:spcPts val="1800"/>
                        </a:spcBef>
                      </a:pPr>
                      <a:r>
                        <a:rPr lang="ru-RU" sz="2800" dirty="0" smtClean="0">
                          <a:solidFill>
                            <a:srgbClr val="00B050"/>
                          </a:solidFill>
                        </a:rPr>
                        <a:t>не происходит спада</a:t>
                      </a:r>
                      <a:endParaRPr lang="ru-RU" sz="2800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ts val="2100"/>
                        </a:lnSpc>
                        <a:spcBef>
                          <a:spcPts val="1800"/>
                        </a:spcBef>
                      </a:pPr>
                      <a:r>
                        <a:rPr lang="ru-RU" baseline="0" dirty="0" smtClean="0"/>
                        <a:t>  </a:t>
                      </a:r>
                      <a:r>
                        <a:rPr lang="ru-RU" dirty="0" smtClean="0"/>
                        <a:t>Расчеты</a:t>
                      </a:r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Bef>
                          <a:spcPts val="1800"/>
                        </a:spcBef>
                      </a:pPr>
                      <a:r>
                        <a:rPr lang="ru-RU" dirty="0" smtClean="0"/>
                        <a:t>ухудшение 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Bef>
                          <a:spcPts val="1800"/>
                        </a:spcBef>
                      </a:pPr>
                      <a:r>
                        <a:rPr lang="ru-RU" dirty="0" smtClean="0"/>
                        <a:t>ухудшаются незначительно</a:t>
                      </a:r>
                      <a:endParaRPr lang="ru-RU" dirty="0"/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ts val="2100"/>
                        </a:lnSpc>
                        <a:spcBef>
                          <a:spcPts val="1800"/>
                        </a:spcBef>
                      </a:pPr>
                      <a:r>
                        <a:rPr lang="ru-RU" dirty="0" smtClean="0"/>
                        <a:t>  Заработная плата</a:t>
                      </a:r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Bef>
                          <a:spcPts val="1800"/>
                        </a:spcBef>
                      </a:pPr>
                      <a:r>
                        <a:rPr lang="ru-RU" dirty="0" smtClean="0"/>
                        <a:t>снижение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Bef>
                          <a:spcPts val="1800"/>
                        </a:spcBef>
                      </a:pPr>
                      <a:r>
                        <a:rPr lang="ru-RU" dirty="0" smtClean="0"/>
                        <a:t>нет снижения</a:t>
                      </a:r>
                      <a:endParaRPr lang="ru-RU" dirty="0"/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1219140" rtl="0" eaLnBrk="1" fontAlgn="auto" latinLnBrk="0" hangingPunct="1">
                        <a:lnSpc>
                          <a:spcPts val="21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  Финансовые результаты</a:t>
                      </a:r>
                      <a:endParaRPr lang="ru-RU" dirty="0"/>
                    </a:p>
                  </a:txBody>
                  <a:tcPr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40" rtl="0" eaLnBrk="1" fontAlgn="auto" latinLnBrk="0" hangingPunct="1">
                        <a:lnSpc>
                          <a:spcPts val="21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снижение прибыли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40" rtl="0" eaLnBrk="1" fontAlgn="auto" latinLnBrk="0" hangingPunct="1">
                        <a:lnSpc>
                          <a:spcPts val="21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снижается</a:t>
                      </a:r>
                      <a:endParaRPr lang="ru-RU" dirty="0"/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dash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dash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7790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ext Box 6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584" y="-66675"/>
            <a:ext cx="12213168" cy="989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506865" y="-66674"/>
            <a:ext cx="5697491" cy="41334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120000" tIns="62400" rIns="120000" bIns="62400">
            <a:spAutoFit/>
          </a:bodyPr>
          <a:lstStyle/>
          <a:p>
            <a:pPr defTabSz="599002">
              <a:buClr>
                <a:srgbClr val="000000"/>
              </a:buClr>
              <a:buSzPct val="100000"/>
              <a:tabLst>
                <a:tab pos="0" algn="l"/>
                <a:tab pos="1219170" algn="l"/>
                <a:tab pos="2438339" algn="l"/>
                <a:tab pos="3657509" algn="l"/>
                <a:tab pos="4876678" algn="l"/>
                <a:tab pos="6095848" algn="l"/>
                <a:tab pos="7315017" algn="l"/>
                <a:tab pos="8534187" algn="l"/>
                <a:tab pos="9753356" algn="l"/>
                <a:tab pos="10972526" algn="l"/>
                <a:tab pos="12191695" algn="l"/>
                <a:tab pos="13410865" algn="l"/>
              </a:tabLst>
            </a:pPr>
            <a:r>
              <a:rPr lang="ru-RU" sz="1867" b="1" dirty="0">
                <a:solidFill>
                  <a:srgbClr val="B2B2B2"/>
                </a:solidFill>
                <a:ea typeface="Arial Unicode MS"/>
                <a:cs typeface="Arial Unicode MS"/>
              </a:rPr>
              <a:t>Министерство экономического развития края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363505"/>
            <a:ext cx="12192000" cy="559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ts val="3600"/>
              </a:lnSpc>
              <a:buClr>
                <a:srgbClr val="000000"/>
              </a:buClr>
              <a:buSzPct val="100000"/>
            </a:pPr>
            <a:r>
              <a:rPr lang="ru-RU" sz="3600" b="1" dirty="0" smtClean="0">
                <a:solidFill>
                  <a:prstClr val="white"/>
                </a:solidFill>
              </a:rPr>
              <a:t>Ситуация на рынке труда края в 2020 году</a:t>
            </a:r>
            <a:endParaRPr lang="ru-RU" sz="3600" b="1" dirty="0">
              <a:solidFill>
                <a:prstClr val="white"/>
              </a:solidFill>
            </a:endParaRPr>
          </a:p>
        </p:txBody>
      </p:sp>
      <p:graphicFrame>
        <p:nvGraphicFramePr>
          <p:cNvPr id="6" name="Диаграмма 5"/>
          <p:cNvGraphicFramePr/>
          <p:nvPr>
            <p:extLst/>
          </p:nvPr>
        </p:nvGraphicFramePr>
        <p:xfrm>
          <a:off x="-41107" y="922510"/>
          <a:ext cx="6137107" cy="2890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9" name="Прямая соединительная линия 8"/>
          <p:cNvCxnSpPr/>
          <p:nvPr/>
        </p:nvCxnSpPr>
        <p:spPr>
          <a:xfrm>
            <a:off x="13584832" y="2053024"/>
            <a:ext cx="1" cy="683611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3008768" y="1956192"/>
            <a:ext cx="1" cy="683611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2624725" y="2053024"/>
            <a:ext cx="1" cy="683611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429176" y="4113654"/>
            <a:ext cx="5451527" cy="252119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78B8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0066FF"/>
                </a:solidFill>
              </a:rPr>
              <a:t>На 01.06.2020 в связи с введением карантина: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b="1" dirty="0" smtClean="0">
                <a:solidFill>
                  <a:srgbClr val="0066FF"/>
                </a:solidFill>
              </a:rPr>
              <a:t>работают неполный рабочий день – </a:t>
            </a:r>
            <a:br>
              <a:rPr lang="ru-RU" b="1" dirty="0" smtClean="0">
                <a:solidFill>
                  <a:srgbClr val="0066FF"/>
                </a:solidFill>
              </a:rPr>
            </a:br>
            <a:r>
              <a:rPr lang="ru-RU" b="1" dirty="0" smtClean="0">
                <a:solidFill>
                  <a:srgbClr val="0066FF"/>
                </a:solidFill>
              </a:rPr>
              <a:t>2 237 человек;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b="1" dirty="0" smtClean="0">
                <a:solidFill>
                  <a:srgbClr val="0066FF"/>
                </a:solidFill>
              </a:rPr>
              <a:t>находятся в простое – 1 552 человека;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b="1" dirty="0">
                <a:solidFill>
                  <a:srgbClr val="0066FF"/>
                </a:solidFill>
              </a:rPr>
              <a:t>в</a:t>
            </a:r>
            <a:r>
              <a:rPr lang="ru-RU" b="1" dirty="0" smtClean="0">
                <a:solidFill>
                  <a:srgbClr val="0066FF"/>
                </a:solidFill>
              </a:rPr>
              <a:t> отпусках без сохранения заработной платы – 1 294 человек;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b="1" dirty="0">
                <a:solidFill>
                  <a:srgbClr val="0066FF"/>
                </a:solidFill>
              </a:rPr>
              <a:t>н</a:t>
            </a:r>
            <a:r>
              <a:rPr lang="ru-RU" b="1" dirty="0" smtClean="0">
                <a:solidFill>
                  <a:srgbClr val="0066FF"/>
                </a:solidFill>
              </a:rPr>
              <a:t>а удаленной работе – 22 836 человек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384" y="3454085"/>
            <a:ext cx="6048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Численность безработных по МОТ за </a:t>
            </a:r>
            <a:r>
              <a:rPr lang="en-US" sz="1400" b="1" dirty="0" smtClean="0"/>
              <a:t>I</a:t>
            </a:r>
            <a:r>
              <a:rPr lang="ru-RU" sz="1400" b="1" dirty="0" smtClean="0"/>
              <a:t> кв. 2020 г. – 21 200 человек </a:t>
            </a:r>
            <a:endParaRPr lang="ru-RU" sz="1400" b="1" dirty="0"/>
          </a:p>
        </p:txBody>
      </p:sp>
      <p:graphicFrame>
        <p:nvGraphicFramePr>
          <p:cNvPr id="7" name="Диаграмма 6"/>
          <p:cNvGraphicFramePr/>
          <p:nvPr>
            <p:extLst/>
          </p:nvPr>
        </p:nvGraphicFramePr>
        <p:xfrm>
          <a:off x="5880703" y="892732"/>
          <a:ext cx="6323653" cy="27152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538382" y="2257259"/>
            <a:ext cx="10266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00" b="1" spc="-100" dirty="0" smtClean="0">
                <a:solidFill>
                  <a:schemeClr val="bg1"/>
                </a:solidFill>
              </a:rPr>
              <a:t>из них </a:t>
            </a:r>
            <a:r>
              <a:rPr lang="ru-RU" sz="1600" b="1" spc="-100" dirty="0" smtClean="0">
                <a:solidFill>
                  <a:schemeClr val="bg1"/>
                </a:solidFill>
              </a:rPr>
              <a:t>23</a:t>
            </a:r>
            <a:r>
              <a:rPr lang="ru-RU" sz="1300" b="1" spc="-100" dirty="0" smtClean="0">
                <a:solidFill>
                  <a:schemeClr val="bg1"/>
                </a:solidFill>
              </a:rPr>
              <a:t> –  в связи с </a:t>
            </a:r>
            <a:r>
              <a:rPr lang="ru-RU" sz="1200" b="1" spc="-100" dirty="0" smtClean="0">
                <a:solidFill>
                  <a:schemeClr val="bg1"/>
                </a:solidFill>
              </a:rPr>
              <a:t>карантином</a:t>
            </a:r>
            <a:endParaRPr lang="ru-RU" sz="1200" b="1" spc="-100" dirty="0">
              <a:solidFill>
                <a:schemeClr val="bg1"/>
              </a:solidFill>
            </a:endParaRPr>
          </a:p>
        </p:txBody>
      </p: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122154064"/>
              </p:ext>
            </p:extLst>
          </p:nvPr>
        </p:nvGraphicFramePr>
        <p:xfrm>
          <a:off x="5973190" y="3607973"/>
          <a:ext cx="6218810" cy="2605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75499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Text Box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38" y="-30163"/>
            <a:ext cx="12212638" cy="1095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58081" y="253108"/>
            <a:ext cx="12192000" cy="785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ts val="3333"/>
              </a:lnSpc>
              <a:buClr>
                <a:srgbClr val="000000"/>
              </a:buClr>
              <a:buSzPct val="100000"/>
            </a:pPr>
            <a:r>
              <a:rPr lang="ru-RU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Дополнительные меры, направленные на снижение напряженности на рынке труда</a:t>
            </a:r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08866" y="3525011"/>
            <a:ext cx="5501407" cy="2976331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1797006" defTabSz="914332">
              <a:lnSpc>
                <a:spcPct val="80000"/>
              </a:lnSpc>
              <a:spcAft>
                <a:spcPts val="400"/>
              </a:spcAft>
              <a:tabLst>
                <a:tab pos="237061" algn="l"/>
              </a:tabLst>
            </a:pPr>
            <a:r>
              <a:rPr lang="ru-RU" sz="1867" i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1867" i="1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93821" y="2472087"/>
            <a:ext cx="5004852" cy="82219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endParaRPr lang="ru-RU" b="1" dirty="0" smtClean="0">
              <a:cs typeface="Arial" panose="020B0604020202020204" pitchFamily="34" charset="0"/>
            </a:endParaRPr>
          </a:p>
          <a:p>
            <a:pPr marL="285750" indent="-285750" algn="ctr">
              <a:buFontTx/>
              <a:buChar char="-"/>
            </a:pPr>
            <a:endParaRPr lang="ru-RU" b="1" dirty="0">
              <a:cs typeface="Arial" panose="020B0604020202020204" pitchFamily="34" charset="0"/>
            </a:endParaRPr>
          </a:p>
          <a:p>
            <a:pPr marL="285750" indent="-285750" algn="ctr">
              <a:buFontTx/>
              <a:buChar char="-"/>
            </a:pPr>
            <a:endParaRPr lang="ru-RU" b="1" dirty="0" smtClean="0">
              <a:cs typeface="Arial" panose="020B0604020202020204" pitchFamily="34" charset="0"/>
            </a:endParaRPr>
          </a:p>
          <a:p>
            <a:pPr marL="285750" indent="-285750" algn="ctr">
              <a:buFontTx/>
              <a:buChar char="-"/>
            </a:pPr>
            <a:endParaRPr lang="ru-RU" b="1" dirty="0">
              <a:cs typeface="Arial" panose="020B0604020202020204" pitchFamily="34" charset="0"/>
            </a:endParaRPr>
          </a:p>
          <a:p>
            <a:pPr marL="285750" indent="-144000">
              <a:lnSpc>
                <a:spcPts val="17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b="1" kern="1000" spc="-30" dirty="0" smtClean="0">
                <a:solidFill>
                  <a:schemeClr val="tx1"/>
                </a:solidFill>
                <a:cs typeface="Arial" panose="020B0604020202020204" pitchFamily="34" charset="0"/>
              </a:rPr>
              <a:t>организация занятости работников на временных рабочих местах</a:t>
            </a:r>
          </a:p>
          <a:p>
            <a:pPr marL="141750" algn="just">
              <a:lnSpc>
                <a:spcPts val="1700"/>
              </a:lnSpc>
              <a:spcBef>
                <a:spcPts val="300"/>
              </a:spcBef>
            </a:pPr>
            <a:r>
              <a:rPr lang="ru-RU" b="1" kern="1000" spc="-3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endParaRPr lang="ru-RU" b="1" kern="1000" spc="-30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 algn="ctr">
              <a:buFontTx/>
              <a:buChar char="-"/>
            </a:pPr>
            <a:endParaRPr lang="ru-RU" b="1" dirty="0" smtClean="0"/>
          </a:p>
          <a:p>
            <a:pPr marL="285750" indent="-285750" algn="ctr">
              <a:buFontTx/>
              <a:buChar char="-"/>
            </a:pPr>
            <a:endParaRPr lang="ru-RU" b="1" dirty="0" smtClean="0"/>
          </a:p>
          <a:p>
            <a:pPr marL="285750" indent="-285750" algn="ctr">
              <a:buFontTx/>
              <a:buChar char="-"/>
            </a:pPr>
            <a:endParaRPr lang="ru-RU" b="1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/>
          </p:nvPr>
        </p:nvGraphicFramePr>
        <p:xfrm>
          <a:off x="934340" y="1301557"/>
          <a:ext cx="10323320" cy="891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3320"/>
              </a:tblGrid>
              <a:tr h="69372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spc="-3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</a:t>
                      </a:r>
                      <a:r>
                        <a:rPr lang="ru-RU" sz="2000" b="1" spc="-3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раевая программа «Дополнительные меры, направленные на снижение напряженности на рынке труда Хабаровского края в 2020 году»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1" spc="-3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(постановление Правительства Хабаровского края от 25.05.2020 № 225-пр)</a:t>
                      </a:r>
                      <a:endParaRPr lang="ru-RU" sz="1600" b="0" i="1" spc="-3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/>
          </p:nvPr>
        </p:nvGraphicFramePr>
        <p:xfrm>
          <a:off x="5578956" y="2501345"/>
          <a:ext cx="6293279" cy="1552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000"/>
                <a:gridCol w="2520000"/>
                <a:gridCol w="1901279"/>
              </a:tblGrid>
              <a:tr h="432000"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Материальная поддержка на 1 работника (рублей)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87196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ru-RU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Южные районы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ru-RU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приравненные </a:t>
                      </a:r>
                      <a:br>
                        <a:rPr lang="ru-RU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 районам Крайнего Севера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lang="ru-RU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районы Крайнего Севера</a:t>
                      </a:r>
                      <a:endParaRPr lang="ru-R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45727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15 770</a:t>
                      </a:r>
                      <a:endParaRPr lang="ru-RU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18 200</a:t>
                      </a:r>
                      <a:endParaRPr lang="ru-RU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20 620</a:t>
                      </a:r>
                      <a:endParaRPr lang="ru-RU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Стрелка вниз 3"/>
          <p:cNvSpPr/>
          <p:nvPr/>
        </p:nvSpPr>
        <p:spPr>
          <a:xfrm>
            <a:off x="2575635" y="2161014"/>
            <a:ext cx="321988" cy="3110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48343" y="3641468"/>
            <a:ext cx="2034130" cy="57139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менее </a:t>
            </a:r>
            <a:b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человек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599664" y="3646665"/>
            <a:ext cx="2214744" cy="571393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36,2 млн. рублей </a:t>
            </a:r>
            <a:endParaRPr lang="ru-R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Стрелка вправо 32"/>
          <p:cNvSpPr/>
          <p:nvPr/>
        </p:nvSpPr>
        <p:spPr>
          <a:xfrm>
            <a:off x="4988202" y="3713380"/>
            <a:ext cx="487111" cy="383135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348343" y="4530663"/>
            <a:ext cx="11495315" cy="221379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0" rtlCol="0" anchor="ctr"/>
          <a:lstStyle/>
          <a:p>
            <a:pPr marL="141750" algn="ctr">
              <a:lnSpc>
                <a:spcPts val="1700"/>
              </a:lnSpc>
              <a:spcBef>
                <a:spcPts val="300"/>
              </a:spcBef>
            </a:pPr>
            <a:r>
              <a:rPr lang="ru-RU" b="1" kern="1000" spc="-3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Меры </a:t>
            </a:r>
            <a:r>
              <a:rPr lang="ru-RU" b="1" u="sng" kern="1000" spc="-3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субъектов МСП из пострадавших отраслей</a:t>
            </a:r>
            <a:r>
              <a:rPr lang="ru-RU" b="1" u="sng" kern="1000" spc="-3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27500" indent="-285750">
              <a:lnSpc>
                <a:spcPts val="17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b="1" kern="1000" spc="-3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 опережающего профессионального обучения работников</a:t>
            </a:r>
          </a:p>
          <a:p>
            <a:pPr marL="427500" indent="-285750">
              <a:lnSpc>
                <a:spcPts val="17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b="1" kern="1000" spc="-3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возмещение работодателям расходов на частичную оплату труда работников</a:t>
            </a:r>
          </a:p>
          <a:p>
            <a:pPr marL="285750" indent="-144000" fontAlgn="t">
              <a:lnSpc>
                <a:spcPts val="17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b="1" kern="1000" spc="-3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компенсация расходов по созданию дополнительных рабочих мест</a:t>
            </a:r>
          </a:p>
          <a:p>
            <a:pPr marL="141750" fontAlgn="t">
              <a:lnSpc>
                <a:spcPts val="1700"/>
              </a:lnSpc>
              <a:spcBef>
                <a:spcPts val="600"/>
              </a:spcBef>
            </a:pPr>
            <a:r>
              <a:rPr lang="ru-RU" kern="1000" spc="-3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Предложения </a:t>
            </a:r>
            <a:r>
              <a:rPr lang="ru-RU" b="1" kern="1000" spc="-3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субсидированию </a:t>
            </a:r>
            <a:r>
              <a:rPr lang="ru-RU" kern="1000" spc="-3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мероприятий направлены </a:t>
            </a:r>
            <a:r>
              <a:rPr lang="ru-RU" kern="1000" spc="-3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Правительством края 21.05.2020 </a:t>
            </a:r>
            <a:r>
              <a:rPr lang="ru-RU" kern="1000" spc="-3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kern="1000" spc="-3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kern="1000" spc="-3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 Правительство Российской Федерации</a:t>
            </a:r>
            <a:endParaRPr lang="ru-RU" b="1" dirty="0"/>
          </a:p>
        </p:txBody>
      </p:sp>
      <p:sp>
        <p:nvSpPr>
          <p:cNvPr id="22" name="Стрелка вниз 21"/>
          <p:cNvSpPr/>
          <p:nvPr/>
        </p:nvSpPr>
        <p:spPr>
          <a:xfrm>
            <a:off x="1043420" y="3302218"/>
            <a:ext cx="321988" cy="3392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низ 23"/>
          <p:cNvSpPr/>
          <p:nvPr/>
        </p:nvSpPr>
        <p:spPr>
          <a:xfrm>
            <a:off x="3658726" y="3302218"/>
            <a:ext cx="321988" cy="3392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6506867" y="-56619"/>
            <a:ext cx="5801295" cy="41840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119997" tIns="62398" rIns="119997" bIns="62398">
            <a:spAutoFit/>
          </a:bodyPr>
          <a:lstStyle/>
          <a:p>
            <a:pPr defTabSz="599002">
              <a:buClr>
                <a:srgbClr val="000000"/>
              </a:buClr>
              <a:buSzPct val="100000"/>
              <a:tabLst>
                <a:tab pos="0" algn="l"/>
                <a:tab pos="1219170" algn="l"/>
                <a:tab pos="2438339" algn="l"/>
                <a:tab pos="3657509" algn="l"/>
                <a:tab pos="4876678" algn="l"/>
                <a:tab pos="6095848" algn="l"/>
                <a:tab pos="7315017" algn="l"/>
                <a:tab pos="8534187" algn="l"/>
                <a:tab pos="9753356" algn="l"/>
                <a:tab pos="10972526" algn="l"/>
                <a:tab pos="12191695" algn="l"/>
                <a:tab pos="13410865" algn="l"/>
              </a:tabLst>
            </a:pPr>
            <a:r>
              <a:rPr lang="ru-RU" sz="1900" b="1" dirty="0">
                <a:solidFill>
                  <a:srgbClr val="B2B2B2"/>
                </a:solidFill>
                <a:ea typeface="Arial Unicode MS"/>
                <a:cs typeface="Arial Unicode MS"/>
              </a:rPr>
              <a:t>Министерство экономического развития края</a:t>
            </a:r>
          </a:p>
        </p:txBody>
      </p:sp>
    </p:spTree>
    <p:extLst>
      <p:ext uri="{BB962C8B-B14F-4D97-AF65-F5344CB8AC3E}">
        <p14:creationId xmlns:p14="http://schemas.microsoft.com/office/powerpoint/2010/main" val="3871211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Text Box 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38" y="-30163"/>
            <a:ext cx="12212638" cy="1095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" name="Text Box 2"/>
          <p:cNvSpPr txBox="1">
            <a:spLocks noChangeArrowheads="1"/>
          </p:cNvSpPr>
          <p:nvPr/>
        </p:nvSpPr>
        <p:spPr bwMode="auto">
          <a:xfrm>
            <a:off x="6506867" y="-56619"/>
            <a:ext cx="5801295" cy="41840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119997" tIns="62398" rIns="119997" bIns="62398">
            <a:spAutoFit/>
          </a:bodyPr>
          <a:lstStyle/>
          <a:p>
            <a:pPr defTabSz="599002">
              <a:buClr>
                <a:srgbClr val="000000"/>
              </a:buClr>
              <a:buSzPct val="100000"/>
              <a:tabLst>
                <a:tab pos="0" algn="l"/>
                <a:tab pos="1219170" algn="l"/>
                <a:tab pos="2438339" algn="l"/>
                <a:tab pos="3657509" algn="l"/>
                <a:tab pos="4876678" algn="l"/>
                <a:tab pos="6095848" algn="l"/>
                <a:tab pos="7315017" algn="l"/>
                <a:tab pos="8534187" algn="l"/>
                <a:tab pos="9753356" algn="l"/>
                <a:tab pos="10972526" algn="l"/>
                <a:tab pos="12191695" algn="l"/>
                <a:tab pos="13410865" algn="l"/>
              </a:tabLst>
            </a:pPr>
            <a:r>
              <a:rPr lang="ru-RU" sz="1900" b="1" dirty="0">
                <a:solidFill>
                  <a:srgbClr val="B2B2B2"/>
                </a:solidFill>
                <a:ea typeface="Arial Unicode MS"/>
                <a:cs typeface="Arial Unicode MS"/>
              </a:rPr>
              <a:t>Министерство экономического развития края</a:t>
            </a:r>
          </a:p>
        </p:txBody>
      </p:sp>
      <p:sp>
        <p:nvSpPr>
          <p:cNvPr id="68" name="Rectangle 2"/>
          <p:cNvSpPr txBox="1">
            <a:spLocks noChangeArrowheads="1"/>
          </p:cNvSpPr>
          <p:nvPr/>
        </p:nvSpPr>
        <p:spPr bwMode="auto">
          <a:xfrm>
            <a:off x="0" y="202821"/>
            <a:ext cx="12192000" cy="99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917" tIns="60958" rIns="121917" bIns="60958" anchor="ctr"/>
          <a:lstStyle/>
          <a:p>
            <a:pPr algn="ctr">
              <a:lnSpc>
                <a:spcPts val="2400"/>
              </a:lnSpc>
              <a:buClr>
                <a:srgbClr val="000000"/>
              </a:buClr>
              <a:buSzPct val="100000"/>
            </a:pPr>
            <a:r>
              <a:rPr lang="ru-RU" sz="3200" b="1" dirty="0" smtClean="0">
                <a:solidFill>
                  <a:prstClr val="white"/>
                </a:solidFill>
              </a:rPr>
              <a:t>Социальная поддержка семей в условиях ограничительных мер</a:t>
            </a:r>
            <a:endParaRPr lang="ru-RU" sz="2800" b="1" dirty="0">
              <a:solidFill>
                <a:prstClr val="white"/>
              </a:solidFill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45635" y="1668672"/>
            <a:ext cx="3960000" cy="511200"/>
          </a:xfrm>
          <a:prstGeom prst="roundRect">
            <a:avLst/>
          </a:prstGeom>
          <a:noFill/>
          <a:ln w="28575">
            <a:solidFill>
              <a:srgbClr val="2F5597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marL="47999">
              <a:lnSpc>
                <a:spcPct val="70000"/>
              </a:lnSpc>
            </a:pPr>
            <a:r>
              <a:rPr lang="ru-RU" sz="1600" b="1" spc="-67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Пособие по безработице </a:t>
            </a:r>
            <a:r>
              <a:rPr lang="ru-RU" sz="1600" b="1" spc="-67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уволенных после 01.03.2020 в размере МРОТ</a:t>
            </a:r>
            <a:endParaRPr lang="ru-RU" sz="1600" i="1" spc="-67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45635" y="2894235"/>
            <a:ext cx="3960000" cy="511200"/>
          </a:xfrm>
          <a:prstGeom prst="roundRect">
            <a:avLst/>
          </a:prstGeom>
          <a:noFill/>
          <a:ln w="28575">
            <a:solidFill>
              <a:srgbClr val="2F5597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marL="47999">
              <a:lnSpc>
                <a:spcPct val="70000"/>
              </a:lnSpc>
            </a:pP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Адресная помощь </a:t>
            </a: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потерявших доход </a:t>
            </a:r>
            <a:r>
              <a:rPr lang="ru-RU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(неоплачиваемый отпуск)</a:t>
            </a:r>
            <a:endParaRPr lang="ru-RU" sz="16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45635" y="2281453"/>
            <a:ext cx="3960000" cy="511200"/>
          </a:xfrm>
          <a:prstGeom prst="roundRect">
            <a:avLst/>
          </a:prstGeom>
          <a:noFill/>
          <a:ln w="28575">
            <a:solidFill>
              <a:srgbClr val="2F5597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marL="47999">
              <a:lnSpc>
                <a:spcPct val="70000"/>
              </a:lnSpc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Краевая программа дополнительных мер – </a:t>
            </a: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временные работы</a:t>
            </a:r>
            <a:endParaRPr lang="ru-RU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45635" y="6287137"/>
            <a:ext cx="3960000" cy="511200"/>
          </a:xfrm>
          <a:prstGeom prst="roundRect">
            <a:avLst/>
          </a:prstGeom>
          <a:noFill/>
          <a:ln w="28575">
            <a:solidFill>
              <a:srgbClr val="2F5597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marL="47999">
              <a:lnSpc>
                <a:spcPct val="70000"/>
              </a:lnSpc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Пособие </a:t>
            </a: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детей до 18 лет </a:t>
            </a: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безработных</a:t>
            </a: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уволенных после 01.03.2020</a:t>
            </a:r>
            <a:endParaRPr lang="ru-RU" sz="16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86750" y="1115721"/>
            <a:ext cx="366440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ru-RU" sz="2000" b="1" dirty="0" smtClean="0">
                <a:solidFill>
                  <a:srgbClr val="0000FF"/>
                </a:solidFill>
              </a:rPr>
              <a:t>Поддержка граждан, </a:t>
            </a:r>
            <a:br>
              <a:rPr lang="ru-RU" sz="2000" b="1" dirty="0" smtClean="0">
                <a:solidFill>
                  <a:srgbClr val="0000FF"/>
                </a:solidFill>
              </a:rPr>
            </a:br>
            <a:r>
              <a:rPr lang="ru-RU" sz="2000" b="1" dirty="0" smtClean="0">
                <a:solidFill>
                  <a:srgbClr val="0000FF"/>
                </a:solidFill>
              </a:rPr>
              <a:t>потерявших работу / доход</a:t>
            </a:r>
            <a:endParaRPr lang="ru-RU" sz="2000" b="1" dirty="0">
              <a:solidFill>
                <a:srgbClr val="0000FF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225430" y="3439541"/>
            <a:ext cx="52638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00FF"/>
                </a:solidFill>
              </a:rPr>
              <a:t>Социальная поддержка семей с детьми</a:t>
            </a:r>
            <a:endParaRPr lang="ru-RU" sz="2000" b="1" dirty="0">
              <a:solidFill>
                <a:srgbClr val="0000FF"/>
              </a:solidFill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45634" y="3829551"/>
            <a:ext cx="3960000" cy="511200"/>
          </a:xfrm>
          <a:prstGeom prst="roundRect">
            <a:avLst/>
          </a:prstGeom>
          <a:noFill/>
          <a:ln w="28575">
            <a:solidFill>
              <a:srgbClr val="2F5597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marL="47999">
              <a:lnSpc>
                <a:spcPct val="70000"/>
              </a:lnSpc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Минимальное пособие </a:t>
            </a: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уходу за ребенком до 1,5 лет</a:t>
            </a: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рост в 2 раза</a:t>
            </a:r>
            <a:endParaRPr lang="ru-RU" sz="16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45635" y="4443948"/>
            <a:ext cx="3960000" cy="511200"/>
          </a:xfrm>
          <a:prstGeom prst="roundRect">
            <a:avLst/>
          </a:prstGeom>
          <a:noFill/>
          <a:ln w="28575">
            <a:solidFill>
              <a:srgbClr val="2F5597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marL="47999">
              <a:lnSpc>
                <a:spcPct val="70000"/>
              </a:lnSpc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Выплата на ребенка </a:t>
            </a: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0 до 3 лет</a:t>
            </a:r>
            <a:endParaRPr lang="ru-RU" sz="1600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45634" y="5058345"/>
            <a:ext cx="3960000" cy="511200"/>
          </a:xfrm>
          <a:prstGeom prst="roundRect">
            <a:avLst/>
          </a:prstGeom>
          <a:noFill/>
          <a:ln w="28575">
            <a:solidFill>
              <a:srgbClr val="2F5597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marL="47999">
              <a:lnSpc>
                <a:spcPct val="70000"/>
              </a:lnSpc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Пособие на ребенка </a:t>
            </a: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3 до 7 лет </a:t>
            </a:r>
            <a:b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малоимущих семьях</a:t>
            </a:r>
            <a:endParaRPr lang="ru-RU" sz="16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45635" y="5672742"/>
            <a:ext cx="3960000" cy="511200"/>
          </a:xfrm>
          <a:prstGeom prst="roundRect">
            <a:avLst/>
          </a:prstGeom>
          <a:noFill/>
          <a:ln w="28575">
            <a:solidFill>
              <a:srgbClr val="2F5597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marL="47999">
              <a:lnSpc>
                <a:spcPct val="70000"/>
              </a:lnSpc>
            </a:pPr>
            <a:r>
              <a:rPr lang="ru-RU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Выплата на ребенка </a:t>
            </a: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3 до 16 лет</a:t>
            </a:r>
            <a:endParaRPr lang="ru-RU" sz="1600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7424928" y="1149738"/>
            <a:ext cx="15163" cy="5623212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/>
          <p:cNvSpPr txBox="1"/>
          <p:nvPr/>
        </p:nvSpPr>
        <p:spPr>
          <a:xfrm>
            <a:off x="7859587" y="1110092"/>
            <a:ext cx="391293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ru-RU" sz="2000" b="1" dirty="0" smtClean="0">
                <a:solidFill>
                  <a:srgbClr val="0000FF"/>
                </a:solidFill>
              </a:rPr>
              <a:t>Пример </a:t>
            </a:r>
            <a:r>
              <a:rPr lang="ru-RU" i="1" dirty="0" smtClean="0">
                <a:solidFill>
                  <a:srgbClr val="0000FF"/>
                </a:solidFill>
              </a:rPr>
              <a:t>(сумма выплат за июнь)</a:t>
            </a:r>
            <a:endParaRPr lang="ru-RU" i="1" dirty="0">
              <a:solidFill>
                <a:srgbClr val="0000FF"/>
              </a:solidFill>
            </a:endParaRPr>
          </a:p>
        </p:txBody>
      </p:sp>
      <p:sp>
        <p:nvSpPr>
          <p:cNvPr id="127" name="Скругленный прямоугольник 126"/>
          <p:cNvSpPr/>
          <p:nvPr/>
        </p:nvSpPr>
        <p:spPr>
          <a:xfrm>
            <a:off x="7677748" y="1476218"/>
            <a:ext cx="4329814" cy="894340"/>
          </a:xfrm>
          <a:prstGeom prst="roundRect">
            <a:avLst/>
          </a:prstGeom>
          <a:noFill/>
          <a:ln w="28575">
            <a:solidFill>
              <a:srgbClr val="2F5597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marL="47999" algn="ctr">
              <a:lnSpc>
                <a:spcPts val="1600"/>
              </a:lnSpc>
            </a:pPr>
            <a:r>
              <a:rPr lang="ru-RU" sz="1600" b="1" spc="-67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Семья с 2 детьми </a:t>
            </a:r>
            <a:r>
              <a:rPr lang="ru-RU" sz="1600" b="1" spc="-67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(в возрасте 2 и 10 лет), </a:t>
            </a:r>
            <a:br>
              <a:rPr lang="ru-RU" sz="1600" b="1" spc="-67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spc="-67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где </a:t>
            </a:r>
            <a:r>
              <a:rPr lang="ru-RU" sz="1600" b="1" spc="-67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оба родителя лишились </a:t>
            </a:r>
            <a:br>
              <a:rPr lang="ru-RU" sz="1600" b="1" spc="-67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spc="-67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работы после 01.03.2020</a:t>
            </a:r>
            <a:r>
              <a:rPr lang="ru-RU" sz="1600" b="1" spc="-67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проживающие в Хабаровске </a:t>
            </a:r>
            <a:endParaRPr lang="ru-RU" sz="1600" i="1" spc="-67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Скругленный прямоугольник 127"/>
          <p:cNvSpPr/>
          <p:nvPr/>
        </p:nvSpPr>
        <p:spPr>
          <a:xfrm>
            <a:off x="7494072" y="2474280"/>
            <a:ext cx="1733363" cy="697879"/>
          </a:xfrm>
          <a:prstGeom prst="roundRect">
            <a:avLst/>
          </a:prstGeom>
          <a:noFill/>
          <a:ln w="28575"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marL="333749" indent="-285750">
              <a:lnSpc>
                <a:spcPts val="1600"/>
              </a:lnSpc>
              <a:buFont typeface="Wingdings" panose="05000000000000000000" pitchFamily="2" charset="2"/>
              <a:buChar char="ü"/>
            </a:pPr>
            <a:r>
              <a:rPr lang="ru-RU" sz="1600" b="1" spc="-67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Пособие по безработице</a:t>
            </a:r>
            <a:endParaRPr lang="ru-RU" sz="1600" b="1" spc="-67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Скругленный прямоугольник 129"/>
          <p:cNvSpPr/>
          <p:nvPr/>
        </p:nvSpPr>
        <p:spPr>
          <a:xfrm>
            <a:off x="9300822" y="2593020"/>
            <a:ext cx="1181522" cy="500457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15 770 х </a:t>
            </a:r>
            <a:r>
              <a:rPr lang="ru-RU" sz="15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15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Равно 6"/>
          <p:cNvSpPr/>
          <p:nvPr/>
        </p:nvSpPr>
        <p:spPr>
          <a:xfrm>
            <a:off x="10487269" y="2609981"/>
            <a:ext cx="451104" cy="51216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3" name="Скругленный прямоугольник 132"/>
          <p:cNvSpPr/>
          <p:nvPr/>
        </p:nvSpPr>
        <p:spPr>
          <a:xfrm>
            <a:off x="10942531" y="2583685"/>
            <a:ext cx="1181522" cy="500457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540</a:t>
            </a:r>
            <a:endParaRPr lang="ru-RU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Скругленный прямоугольник 134"/>
          <p:cNvSpPr/>
          <p:nvPr/>
        </p:nvSpPr>
        <p:spPr>
          <a:xfrm>
            <a:off x="7501940" y="3250988"/>
            <a:ext cx="1736578" cy="681519"/>
          </a:xfrm>
          <a:prstGeom prst="roundRect">
            <a:avLst/>
          </a:prstGeom>
          <a:noFill/>
          <a:ln w="28575"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marL="333749" indent="-285750">
              <a:lnSpc>
                <a:spcPts val="1600"/>
              </a:lnSpc>
              <a:buFont typeface="Wingdings" panose="05000000000000000000" pitchFamily="2" charset="2"/>
              <a:buChar char="ü"/>
            </a:pPr>
            <a:r>
              <a:rPr lang="ru-RU" sz="1600" b="1" spc="-67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Пособие на детей безработных </a:t>
            </a:r>
            <a:endParaRPr lang="ru-RU" sz="1600" b="1" spc="-67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Скругленный прямоугольник 135"/>
          <p:cNvSpPr/>
          <p:nvPr/>
        </p:nvSpPr>
        <p:spPr>
          <a:xfrm>
            <a:off x="7516867" y="4003226"/>
            <a:ext cx="1743887" cy="697818"/>
          </a:xfrm>
          <a:prstGeom prst="roundRect">
            <a:avLst/>
          </a:prstGeom>
          <a:noFill/>
          <a:ln w="28575"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marL="333749" indent="-285750">
              <a:lnSpc>
                <a:spcPts val="1600"/>
              </a:lnSpc>
              <a:buFont typeface="Wingdings" panose="05000000000000000000" pitchFamily="2" charset="2"/>
              <a:buChar char="ü"/>
            </a:pPr>
            <a:r>
              <a:rPr lang="ru-RU" sz="1600" b="1" spc="-67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Выплата на ребенка от 3 до 16 лет </a:t>
            </a:r>
            <a:endParaRPr lang="ru-RU" sz="1600" b="1" spc="-67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Скругленный прямоугольник 136"/>
          <p:cNvSpPr/>
          <p:nvPr/>
        </p:nvSpPr>
        <p:spPr>
          <a:xfrm>
            <a:off x="7531705" y="4762091"/>
            <a:ext cx="1714209" cy="683135"/>
          </a:xfrm>
          <a:prstGeom prst="roundRect">
            <a:avLst/>
          </a:prstGeom>
          <a:noFill/>
          <a:ln w="28575"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marL="333749" indent="-285750">
              <a:lnSpc>
                <a:spcPts val="1600"/>
              </a:lnSpc>
              <a:buFont typeface="Wingdings" panose="05000000000000000000" pitchFamily="2" charset="2"/>
              <a:buChar char="ü"/>
            </a:pPr>
            <a:r>
              <a:rPr lang="ru-RU" sz="1600" b="1" spc="-67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Выплата на ребенка от 0 до 3 лет</a:t>
            </a:r>
            <a:endParaRPr lang="ru-RU" sz="1600" b="1" spc="-67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Скругленный прямоугольник 138"/>
          <p:cNvSpPr/>
          <p:nvPr/>
        </p:nvSpPr>
        <p:spPr>
          <a:xfrm>
            <a:off x="9300822" y="3345688"/>
            <a:ext cx="1181522" cy="500457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3 000 х </a:t>
            </a:r>
            <a:r>
              <a:rPr lang="ru-RU" sz="15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15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Равно 140"/>
          <p:cNvSpPr/>
          <p:nvPr/>
        </p:nvSpPr>
        <p:spPr>
          <a:xfrm>
            <a:off x="10487269" y="3356291"/>
            <a:ext cx="451104" cy="51216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3" name="Скругленный прямоугольник 142"/>
          <p:cNvSpPr/>
          <p:nvPr/>
        </p:nvSpPr>
        <p:spPr>
          <a:xfrm>
            <a:off x="10942531" y="3342010"/>
            <a:ext cx="1181522" cy="500457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</a:t>
            </a:r>
            <a:endParaRPr lang="ru-RU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6" name="Скругленный прямоугольник 145"/>
          <p:cNvSpPr/>
          <p:nvPr/>
        </p:nvSpPr>
        <p:spPr>
          <a:xfrm>
            <a:off x="9300822" y="4091974"/>
            <a:ext cx="1181522" cy="500457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10 000 х </a:t>
            </a:r>
            <a:r>
              <a:rPr lang="ru-RU" sz="15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15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9" name="Скругленный прямоугольник 148"/>
          <p:cNvSpPr/>
          <p:nvPr/>
        </p:nvSpPr>
        <p:spPr>
          <a:xfrm>
            <a:off x="10942531" y="4086993"/>
            <a:ext cx="1181522" cy="500457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</a:t>
            </a:r>
            <a:endParaRPr lang="ru-RU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Скругленный прямоугольник 151"/>
          <p:cNvSpPr/>
          <p:nvPr/>
        </p:nvSpPr>
        <p:spPr>
          <a:xfrm>
            <a:off x="9300822" y="4875942"/>
            <a:ext cx="1181522" cy="500457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5 000 х 1 </a:t>
            </a:r>
            <a:endParaRPr lang="ru-RU" sz="15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10942531" y="4871668"/>
            <a:ext cx="1181522" cy="500457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</a:t>
            </a:r>
            <a:endParaRPr lang="ru-RU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7" name="Равно 156"/>
          <p:cNvSpPr/>
          <p:nvPr/>
        </p:nvSpPr>
        <p:spPr>
          <a:xfrm>
            <a:off x="10487269" y="4853636"/>
            <a:ext cx="451104" cy="51216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8" name="Равно 157"/>
          <p:cNvSpPr/>
          <p:nvPr/>
        </p:nvSpPr>
        <p:spPr>
          <a:xfrm>
            <a:off x="10487269" y="4081522"/>
            <a:ext cx="451104" cy="51216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0" name="Скругленный прямоугольник 159"/>
          <p:cNvSpPr/>
          <p:nvPr/>
        </p:nvSpPr>
        <p:spPr>
          <a:xfrm>
            <a:off x="9854942" y="5683800"/>
            <a:ext cx="2152620" cy="80013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ts val="2000"/>
              </a:lnSpc>
            </a:pPr>
            <a:r>
              <a:rPr lang="ru-RU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ИТОГО </a:t>
            </a:r>
            <a:br>
              <a:rPr lang="ru-RU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52 540 </a:t>
            </a:r>
            <a:r>
              <a:rPr lang="ru-RU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рублей</a:t>
            </a:r>
            <a:endParaRPr lang="ru-RU" sz="14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Скругленный прямоугольник 161"/>
          <p:cNvSpPr/>
          <p:nvPr/>
        </p:nvSpPr>
        <p:spPr>
          <a:xfrm>
            <a:off x="4091852" y="1668672"/>
            <a:ext cx="1574636" cy="5112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70000"/>
              </a:lnSpc>
            </a:pP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12 130</a:t>
            </a:r>
            <a:b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рублей + </a:t>
            </a:r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РК</a:t>
            </a:r>
            <a:endParaRPr lang="ru-RU" sz="16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5" name="Скругленный прямоугольник 164"/>
          <p:cNvSpPr/>
          <p:nvPr/>
        </p:nvSpPr>
        <p:spPr>
          <a:xfrm>
            <a:off x="5741197" y="1668672"/>
            <a:ext cx="1526143" cy="5112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70000"/>
              </a:lnSpc>
            </a:pPr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ежемесячно</a:t>
            </a:r>
            <a:endParaRPr lang="ru-RU" sz="16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Скругленный прямоугольник 166"/>
          <p:cNvSpPr/>
          <p:nvPr/>
        </p:nvSpPr>
        <p:spPr>
          <a:xfrm>
            <a:off x="4091852" y="2281453"/>
            <a:ext cx="1574636" cy="5112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70000"/>
              </a:lnSpc>
            </a:pP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12 130</a:t>
            </a:r>
            <a:b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рублей + </a:t>
            </a:r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РК</a:t>
            </a:r>
            <a:endParaRPr lang="ru-RU" sz="16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8" name="Скругленный прямоугольник 167"/>
          <p:cNvSpPr/>
          <p:nvPr/>
        </p:nvSpPr>
        <p:spPr>
          <a:xfrm>
            <a:off x="5741197" y="2281453"/>
            <a:ext cx="1526143" cy="5112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70000"/>
              </a:lnSpc>
            </a:pP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месяца</a:t>
            </a:r>
            <a:endParaRPr lang="ru-RU" sz="16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9" name="Скругленный прямоугольник 168"/>
          <p:cNvSpPr/>
          <p:nvPr/>
        </p:nvSpPr>
        <p:spPr>
          <a:xfrm>
            <a:off x="4091852" y="2890800"/>
            <a:ext cx="1574636" cy="5112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70000"/>
              </a:lnSpc>
            </a:pP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6 000</a:t>
            </a: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рублей</a:t>
            </a:r>
            <a:endParaRPr lang="ru-RU" sz="16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Скругленный прямоугольник 169"/>
          <p:cNvSpPr/>
          <p:nvPr/>
        </p:nvSpPr>
        <p:spPr>
          <a:xfrm>
            <a:off x="5741197" y="2890800"/>
            <a:ext cx="1526143" cy="5112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70000"/>
              </a:lnSpc>
            </a:pPr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разово</a:t>
            </a:r>
            <a:endParaRPr lang="ru-RU" sz="16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1" name="Скругленный прямоугольник 170"/>
          <p:cNvSpPr/>
          <p:nvPr/>
        </p:nvSpPr>
        <p:spPr>
          <a:xfrm>
            <a:off x="4091852" y="3825922"/>
            <a:ext cx="1574636" cy="5112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lvl="0" algn="ctr">
              <a:lnSpc>
                <a:spcPct val="70000"/>
              </a:lnSpc>
            </a:pP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6 751 – </a:t>
            </a:r>
            <a:r>
              <a:rPr lang="ru-RU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 </a:t>
            </a:r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рублей</a:t>
            </a:r>
            <a:endParaRPr lang="ru-RU" sz="16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Скругленный прямоугольник 171"/>
          <p:cNvSpPr/>
          <p:nvPr/>
        </p:nvSpPr>
        <p:spPr>
          <a:xfrm>
            <a:off x="5741197" y="3825922"/>
            <a:ext cx="1526143" cy="5112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70000"/>
              </a:lnSpc>
            </a:pPr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ежемесячно</a:t>
            </a:r>
            <a:endParaRPr lang="ru-RU" sz="16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3" name="Скругленный прямоугольник 172"/>
          <p:cNvSpPr/>
          <p:nvPr/>
        </p:nvSpPr>
        <p:spPr>
          <a:xfrm>
            <a:off x="4091852" y="4443948"/>
            <a:ext cx="1574636" cy="5112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70000"/>
              </a:lnSpc>
            </a:pP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5 000 </a:t>
            </a:r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рублей</a:t>
            </a:r>
            <a:endParaRPr lang="ru-RU" sz="16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" name="Скругленный прямоугольник 173"/>
          <p:cNvSpPr/>
          <p:nvPr/>
        </p:nvSpPr>
        <p:spPr>
          <a:xfrm>
            <a:off x="5741197" y="4443948"/>
            <a:ext cx="1526143" cy="5112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70000"/>
              </a:lnSpc>
            </a:pP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апрель, май, </a:t>
            </a:r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июнь</a:t>
            </a:r>
            <a:endParaRPr lang="ru-RU" sz="16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5" name="Скругленный прямоугольник 174"/>
          <p:cNvSpPr/>
          <p:nvPr/>
        </p:nvSpPr>
        <p:spPr>
          <a:xfrm>
            <a:off x="4091852" y="5058345"/>
            <a:ext cx="1574636" cy="5112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70000"/>
              </a:lnSpc>
            </a:pP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7 590,5 </a:t>
            </a:r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рублей</a:t>
            </a:r>
            <a:endParaRPr lang="ru-RU" sz="16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Скругленный прямоугольник 175"/>
          <p:cNvSpPr/>
          <p:nvPr/>
        </p:nvSpPr>
        <p:spPr>
          <a:xfrm>
            <a:off x="5741197" y="5058345"/>
            <a:ext cx="1526143" cy="5112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70000"/>
              </a:lnSpc>
            </a:pPr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ежемесячно</a:t>
            </a:r>
            <a:endParaRPr lang="ru-RU" sz="16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Скругленный прямоугольник 176"/>
          <p:cNvSpPr/>
          <p:nvPr/>
        </p:nvSpPr>
        <p:spPr>
          <a:xfrm>
            <a:off x="4091852" y="5682500"/>
            <a:ext cx="1574636" cy="5112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70000"/>
              </a:lnSpc>
            </a:pP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10 000 </a:t>
            </a:r>
            <a:b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рублей</a:t>
            </a:r>
            <a:endParaRPr lang="ru-RU" sz="16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Скругленный прямоугольник 177"/>
          <p:cNvSpPr/>
          <p:nvPr/>
        </p:nvSpPr>
        <p:spPr>
          <a:xfrm>
            <a:off x="5741197" y="5682500"/>
            <a:ext cx="1526143" cy="5112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70000"/>
              </a:lnSpc>
            </a:pP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разово</a:t>
            </a:r>
            <a:endParaRPr lang="ru-RU" sz="1600" dirty="0"/>
          </a:p>
        </p:txBody>
      </p:sp>
      <p:sp>
        <p:nvSpPr>
          <p:cNvPr id="179" name="Скругленный прямоугольник 178"/>
          <p:cNvSpPr/>
          <p:nvPr/>
        </p:nvSpPr>
        <p:spPr>
          <a:xfrm>
            <a:off x="4091852" y="6287168"/>
            <a:ext cx="1574636" cy="5112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70000"/>
              </a:lnSpc>
            </a:pP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3 000 </a:t>
            </a:r>
            <a:b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рублей</a:t>
            </a:r>
            <a:endParaRPr lang="ru-RU" sz="16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0" name="Скругленный прямоугольник 179"/>
          <p:cNvSpPr/>
          <p:nvPr/>
        </p:nvSpPr>
        <p:spPr>
          <a:xfrm>
            <a:off x="5741197" y="6287168"/>
            <a:ext cx="1526143" cy="5112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70000"/>
              </a:lnSpc>
            </a:pP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апрель, май, </a:t>
            </a:r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июнь</a:t>
            </a:r>
            <a:endParaRPr lang="ru-RU" sz="16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188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Text Box 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38" y="-30163"/>
            <a:ext cx="12212638" cy="1095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" name="Text Box 2"/>
          <p:cNvSpPr txBox="1">
            <a:spLocks noChangeArrowheads="1"/>
          </p:cNvSpPr>
          <p:nvPr/>
        </p:nvSpPr>
        <p:spPr bwMode="auto">
          <a:xfrm>
            <a:off x="6506867" y="-56619"/>
            <a:ext cx="5801295" cy="41840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119997" tIns="62398" rIns="119997" bIns="62398">
            <a:spAutoFit/>
          </a:bodyPr>
          <a:lstStyle/>
          <a:p>
            <a:pPr defTabSz="599002">
              <a:buClr>
                <a:srgbClr val="000000"/>
              </a:buClr>
              <a:buSzPct val="100000"/>
              <a:tabLst>
                <a:tab pos="0" algn="l"/>
                <a:tab pos="1219170" algn="l"/>
                <a:tab pos="2438339" algn="l"/>
                <a:tab pos="3657509" algn="l"/>
                <a:tab pos="4876678" algn="l"/>
                <a:tab pos="6095848" algn="l"/>
                <a:tab pos="7315017" algn="l"/>
                <a:tab pos="8534187" algn="l"/>
                <a:tab pos="9753356" algn="l"/>
                <a:tab pos="10972526" algn="l"/>
                <a:tab pos="12191695" algn="l"/>
                <a:tab pos="13410865" algn="l"/>
              </a:tabLst>
            </a:pPr>
            <a:r>
              <a:rPr lang="ru-RU" sz="1900" b="1" dirty="0">
                <a:solidFill>
                  <a:srgbClr val="B2B2B2"/>
                </a:solidFill>
                <a:ea typeface="Arial Unicode MS"/>
                <a:cs typeface="Arial Unicode MS"/>
              </a:rPr>
              <a:t>Министерство экономического развития края</a:t>
            </a:r>
          </a:p>
        </p:txBody>
      </p:sp>
      <p:sp>
        <p:nvSpPr>
          <p:cNvPr id="68" name="Rectangle 2"/>
          <p:cNvSpPr txBox="1">
            <a:spLocks noChangeArrowheads="1"/>
          </p:cNvSpPr>
          <p:nvPr/>
        </p:nvSpPr>
        <p:spPr bwMode="auto">
          <a:xfrm>
            <a:off x="-164892" y="322743"/>
            <a:ext cx="12192000" cy="99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917" tIns="60958" rIns="121917" bIns="60958" anchor="ctr"/>
          <a:lstStyle/>
          <a:p>
            <a:pPr algn="ctr">
              <a:lnSpc>
                <a:spcPts val="2400"/>
              </a:lnSpc>
              <a:buClr>
                <a:srgbClr val="000000"/>
              </a:buClr>
              <a:buSzPct val="100000"/>
            </a:pPr>
            <a:r>
              <a:rPr lang="ru-RU" sz="3200" b="1" dirty="0" smtClean="0">
                <a:solidFill>
                  <a:prstClr val="white"/>
                </a:solidFill>
              </a:rPr>
              <a:t>Производство в крае за январь – апрель 2020 г., </a:t>
            </a:r>
            <a:r>
              <a:rPr lang="ru-RU" sz="2800" b="1" dirty="0" smtClean="0">
                <a:solidFill>
                  <a:prstClr val="white"/>
                </a:solidFill>
              </a:rPr>
              <a:t>%</a:t>
            </a:r>
            <a:endParaRPr lang="ru-RU" sz="2800" b="1" dirty="0">
              <a:solidFill>
                <a:prstClr val="white"/>
              </a:solidFill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425003" y="1747369"/>
            <a:ext cx="6797759" cy="576000"/>
          </a:xfrm>
          <a:prstGeom prst="roundRect">
            <a:avLst/>
          </a:prstGeom>
          <a:noFill/>
          <a:ln w="28575">
            <a:solidFill>
              <a:srgbClr val="2F5597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marL="47999">
              <a:lnSpc>
                <a:spcPts val="1600"/>
              </a:lnSpc>
            </a:pPr>
            <a:r>
              <a:rPr lang="ru-RU" sz="2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Индекс 5 базовых отраслей*</a:t>
            </a:r>
            <a:endParaRPr lang="ru-RU" sz="2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425003" y="2434536"/>
            <a:ext cx="6797759" cy="576000"/>
          </a:xfrm>
          <a:prstGeom prst="roundRect">
            <a:avLst/>
          </a:prstGeom>
          <a:noFill/>
          <a:ln w="28575">
            <a:solidFill>
              <a:srgbClr val="2F5597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marL="47999">
              <a:lnSpc>
                <a:spcPts val="1600"/>
              </a:lnSpc>
            </a:pPr>
            <a:r>
              <a:rPr lang="ru-RU" sz="2600" b="1" spc="-6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Индекс промышленного производства</a:t>
            </a: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425003" y="3121703"/>
            <a:ext cx="6797759" cy="576000"/>
          </a:xfrm>
          <a:prstGeom prst="roundRect">
            <a:avLst/>
          </a:prstGeom>
          <a:noFill/>
          <a:ln w="28575">
            <a:solidFill>
              <a:srgbClr val="2F5597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marL="47999">
              <a:lnSpc>
                <a:spcPts val="1600"/>
              </a:lnSpc>
            </a:pPr>
            <a:r>
              <a:rPr lang="ru-RU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Строительство</a:t>
            </a: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425003" y="3808870"/>
            <a:ext cx="6797759" cy="576000"/>
          </a:xfrm>
          <a:prstGeom prst="roundRect">
            <a:avLst/>
          </a:prstGeom>
          <a:noFill/>
          <a:ln w="28575">
            <a:solidFill>
              <a:srgbClr val="2F5597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marL="47999">
              <a:lnSpc>
                <a:spcPts val="1600"/>
              </a:lnSpc>
            </a:pPr>
            <a:r>
              <a:rPr lang="ru-RU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Грузооборот транспорта</a:t>
            </a: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425003" y="4496037"/>
            <a:ext cx="6797759" cy="576000"/>
          </a:xfrm>
          <a:prstGeom prst="roundRect">
            <a:avLst/>
          </a:prstGeom>
          <a:noFill/>
          <a:ln w="28575">
            <a:solidFill>
              <a:srgbClr val="2F5597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marL="47999">
              <a:lnSpc>
                <a:spcPts val="1600"/>
              </a:lnSpc>
            </a:pPr>
            <a:r>
              <a:rPr lang="ru-RU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Сельское </a:t>
            </a:r>
            <a:r>
              <a:rPr lang="ru-RU" sz="2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хозяйство*</a:t>
            </a:r>
            <a:endParaRPr lang="ru-RU" sz="2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425003" y="5183204"/>
            <a:ext cx="6797759" cy="576000"/>
          </a:xfrm>
          <a:prstGeom prst="roundRect">
            <a:avLst/>
          </a:prstGeom>
          <a:noFill/>
          <a:ln w="28575">
            <a:solidFill>
              <a:srgbClr val="2F5597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marL="47999">
              <a:lnSpc>
                <a:spcPts val="1600"/>
              </a:lnSpc>
            </a:pPr>
            <a:r>
              <a:rPr lang="ru-RU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Оборот розничной торговли</a:t>
            </a:r>
          </a:p>
        </p:txBody>
      </p:sp>
      <p:sp>
        <p:nvSpPr>
          <p:cNvPr id="69" name="Скругленный прямоугольник 68"/>
          <p:cNvSpPr/>
          <p:nvPr/>
        </p:nvSpPr>
        <p:spPr>
          <a:xfrm>
            <a:off x="7755079" y="1747369"/>
            <a:ext cx="1440000" cy="576000"/>
          </a:xfrm>
          <a:prstGeom prst="roundRect">
            <a:avLst/>
          </a:prstGeom>
          <a:noFill/>
          <a:ln w="28575">
            <a:solidFill>
              <a:srgbClr val="339933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377" eaLnBrk="0" hangingPunct="0">
              <a:lnSpc>
                <a:spcPct val="80000"/>
              </a:lnSpc>
            </a:pPr>
            <a:r>
              <a:rPr lang="ru-RU" sz="2600" i="1" kern="0" dirty="0" smtClean="0">
                <a:solidFill>
                  <a:schemeClr val="tx1"/>
                </a:solidFill>
                <a:latin typeface="Arial"/>
                <a:cs typeface="Arial"/>
              </a:rPr>
              <a:t>106,9</a:t>
            </a:r>
            <a:endParaRPr lang="ru-RU" sz="2600" i="1" kern="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7755079" y="2434536"/>
            <a:ext cx="1440000" cy="576000"/>
          </a:xfrm>
          <a:prstGeom prst="roundRect">
            <a:avLst/>
          </a:prstGeom>
          <a:noFill/>
          <a:ln w="28575">
            <a:solidFill>
              <a:srgbClr val="339933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377" eaLnBrk="0" hangingPunct="0">
              <a:lnSpc>
                <a:spcPct val="80000"/>
              </a:lnSpc>
            </a:pPr>
            <a:r>
              <a:rPr lang="ru-RU" sz="2600" i="1" kern="0" dirty="0" smtClean="0">
                <a:solidFill>
                  <a:schemeClr val="tx1"/>
                </a:solidFill>
                <a:latin typeface="Arial"/>
                <a:cs typeface="Arial"/>
              </a:rPr>
              <a:t>104,4</a:t>
            </a:r>
            <a:endParaRPr lang="ru-RU" sz="2600" i="1" kern="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7755079" y="3121703"/>
            <a:ext cx="1440000" cy="576000"/>
          </a:xfrm>
          <a:prstGeom prst="roundRect">
            <a:avLst/>
          </a:prstGeom>
          <a:noFill/>
          <a:ln w="28575">
            <a:solidFill>
              <a:srgbClr val="339933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377" eaLnBrk="0" hangingPunct="0">
              <a:lnSpc>
                <a:spcPct val="80000"/>
              </a:lnSpc>
              <a:defRPr/>
            </a:pPr>
            <a:r>
              <a:rPr lang="ru-RU" sz="2600" i="1" kern="0" dirty="0" smtClean="0">
                <a:solidFill>
                  <a:schemeClr val="tx1"/>
                </a:solidFill>
                <a:latin typeface="Arial"/>
                <a:cs typeface="Arial"/>
              </a:rPr>
              <a:t>164,3</a:t>
            </a:r>
            <a:endParaRPr lang="ru-RU" sz="2600" i="1" kern="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72" name="Скругленный прямоугольник 71"/>
          <p:cNvSpPr/>
          <p:nvPr/>
        </p:nvSpPr>
        <p:spPr>
          <a:xfrm>
            <a:off x="7755079" y="3808870"/>
            <a:ext cx="1440000" cy="576000"/>
          </a:xfrm>
          <a:prstGeom prst="roundRect">
            <a:avLst/>
          </a:prstGeom>
          <a:noFill/>
          <a:ln w="28575">
            <a:solidFill>
              <a:srgbClr val="339933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377" eaLnBrk="0" hangingPunct="0">
              <a:lnSpc>
                <a:spcPct val="80000"/>
              </a:lnSpc>
            </a:pPr>
            <a:r>
              <a:rPr lang="ru-RU" sz="2600" i="1" kern="0" dirty="0" smtClean="0">
                <a:solidFill>
                  <a:schemeClr val="tx1"/>
                </a:solidFill>
                <a:latin typeface="Arial"/>
                <a:cs typeface="Arial"/>
              </a:rPr>
              <a:t>106,1</a:t>
            </a:r>
            <a:endParaRPr lang="ru-RU" sz="2600" i="1" kern="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73" name="Скругленный прямоугольник 72"/>
          <p:cNvSpPr/>
          <p:nvPr/>
        </p:nvSpPr>
        <p:spPr>
          <a:xfrm>
            <a:off x="7755079" y="4496037"/>
            <a:ext cx="1440000" cy="576000"/>
          </a:xfrm>
          <a:prstGeom prst="roundRect">
            <a:avLst/>
          </a:prstGeom>
          <a:noFill/>
          <a:ln w="28575">
            <a:solidFill>
              <a:srgbClr val="339933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377" eaLnBrk="0" hangingPunct="0">
              <a:lnSpc>
                <a:spcPct val="80000"/>
              </a:lnSpc>
            </a:pPr>
            <a:r>
              <a:rPr lang="ru-RU" sz="2600" i="1" kern="0" dirty="0" smtClean="0">
                <a:solidFill>
                  <a:schemeClr val="tx1"/>
                </a:solidFill>
                <a:latin typeface="Arial"/>
                <a:cs typeface="Arial"/>
              </a:rPr>
              <a:t>99,0</a:t>
            </a:r>
            <a:endParaRPr lang="ru-RU" sz="2600" i="1" kern="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74" name="Скругленный прямоугольник 73"/>
          <p:cNvSpPr/>
          <p:nvPr/>
        </p:nvSpPr>
        <p:spPr>
          <a:xfrm>
            <a:off x="7755079" y="5183204"/>
            <a:ext cx="1440000" cy="576000"/>
          </a:xfrm>
          <a:prstGeom prst="roundRect">
            <a:avLst/>
          </a:prstGeom>
          <a:noFill/>
          <a:ln w="28575">
            <a:solidFill>
              <a:srgbClr val="339933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377" eaLnBrk="0" hangingPunct="0">
              <a:lnSpc>
                <a:spcPct val="80000"/>
              </a:lnSpc>
            </a:pPr>
            <a:r>
              <a:rPr lang="ru-RU" sz="2600" i="1" kern="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ru-RU" sz="2600" i="1" kern="0" dirty="0" smtClean="0">
                <a:solidFill>
                  <a:schemeClr val="tx1"/>
                </a:solidFill>
                <a:latin typeface="Arial"/>
                <a:cs typeface="Arial"/>
              </a:rPr>
              <a:t>102,7</a:t>
            </a:r>
            <a:endParaRPr lang="ru-RU" sz="2600" i="1" kern="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7520246" y="1077083"/>
            <a:ext cx="1895266" cy="48628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 defTabSz="914377" eaLnBrk="0" hangingPunct="0">
              <a:lnSpc>
                <a:spcPct val="80000"/>
              </a:lnSpc>
              <a:defRPr/>
            </a:pPr>
            <a:r>
              <a:rPr lang="ru-RU" sz="1600" b="1" kern="0" dirty="0">
                <a:latin typeface="Arial"/>
                <a:cs typeface="Arial"/>
              </a:rPr>
              <a:t>я</a:t>
            </a:r>
            <a:r>
              <a:rPr lang="ru-RU" sz="1600" b="1" kern="0" dirty="0" smtClean="0">
                <a:latin typeface="Arial"/>
                <a:cs typeface="Arial"/>
              </a:rPr>
              <a:t>нварь – март </a:t>
            </a:r>
            <a:br>
              <a:rPr lang="ru-RU" sz="1600" b="1" kern="0" dirty="0" smtClean="0">
                <a:latin typeface="Arial"/>
                <a:cs typeface="Arial"/>
              </a:rPr>
            </a:br>
            <a:r>
              <a:rPr lang="ru-RU" sz="1600" b="1" kern="0" dirty="0" smtClean="0">
                <a:latin typeface="Arial"/>
                <a:cs typeface="Arial"/>
              </a:rPr>
              <a:t>2020 г.</a:t>
            </a:r>
            <a:endParaRPr lang="ru-RU" sz="1600" b="1" kern="0" dirty="0">
              <a:latin typeface="Arial"/>
              <a:cs typeface="Arial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57339" y="6530805"/>
            <a:ext cx="37389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 smtClean="0"/>
              <a:t>* оценка</a:t>
            </a: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9588329" y="2434536"/>
            <a:ext cx="1440000" cy="576000"/>
          </a:xfrm>
          <a:prstGeom prst="roundRect">
            <a:avLst/>
          </a:prstGeom>
          <a:noFill/>
          <a:ln w="28575">
            <a:solidFill>
              <a:srgbClr val="FF9900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377" eaLnBrk="0" hangingPunct="0">
              <a:lnSpc>
                <a:spcPct val="80000"/>
              </a:lnSpc>
              <a:defRPr/>
            </a:pPr>
            <a:r>
              <a:rPr lang="ru-RU" sz="2600" b="1" kern="0" dirty="0" smtClean="0">
                <a:solidFill>
                  <a:schemeClr val="tx1"/>
                </a:solidFill>
                <a:latin typeface="Arial"/>
                <a:cs typeface="Arial"/>
              </a:rPr>
              <a:t>103,3</a:t>
            </a:r>
            <a:endParaRPr lang="ru-RU" sz="2600" b="1" kern="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9588329" y="3121703"/>
            <a:ext cx="1440000" cy="576000"/>
          </a:xfrm>
          <a:prstGeom prst="roundRect">
            <a:avLst/>
          </a:prstGeom>
          <a:noFill/>
          <a:ln w="28575">
            <a:solidFill>
              <a:srgbClr val="FF9900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377" eaLnBrk="0" hangingPunct="0">
              <a:lnSpc>
                <a:spcPct val="80000"/>
              </a:lnSpc>
              <a:defRPr/>
            </a:pPr>
            <a:r>
              <a:rPr lang="ru-RU" sz="2600" b="1" kern="0" dirty="0" smtClean="0">
                <a:solidFill>
                  <a:schemeClr val="tx1"/>
                </a:solidFill>
                <a:latin typeface="Arial"/>
                <a:cs typeface="Arial"/>
              </a:rPr>
              <a:t>120,0*</a:t>
            </a:r>
            <a:endParaRPr lang="ru-RU" sz="2600" b="1" kern="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9588329" y="3808870"/>
            <a:ext cx="1440000" cy="576000"/>
          </a:xfrm>
          <a:prstGeom prst="roundRect">
            <a:avLst/>
          </a:prstGeom>
          <a:noFill/>
          <a:ln w="28575">
            <a:solidFill>
              <a:srgbClr val="FF9900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377" eaLnBrk="0" hangingPunct="0">
              <a:lnSpc>
                <a:spcPct val="80000"/>
              </a:lnSpc>
              <a:defRPr/>
            </a:pPr>
            <a:r>
              <a:rPr lang="ru-RU" sz="2600" b="1" kern="0" dirty="0" smtClean="0">
                <a:solidFill>
                  <a:schemeClr val="tx1"/>
                </a:solidFill>
                <a:latin typeface="Arial"/>
                <a:cs typeface="Arial"/>
              </a:rPr>
              <a:t>107,1</a:t>
            </a:r>
            <a:endParaRPr lang="ru-RU" sz="2600" b="1" kern="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9588329" y="4496037"/>
            <a:ext cx="1440000" cy="576000"/>
          </a:xfrm>
          <a:prstGeom prst="roundRect">
            <a:avLst/>
          </a:prstGeom>
          <a:noFill/>
          <a:ln w="28575">
            <a:solidFill>
              <a:srgbClr val="FF9900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377" eaLnBrk="0" hangingPunct="0">
              <a:lnSpc>
                <a:spcPct val="80000"/>
              </a:lnSpc>
              <a:defRPr/>
            </a:pPr>
            <a:r>
              <a:rPr lang="ru-RU" sz="2600" b="1" kern="0" dirty="0" smtClean="0">
                <a:solidFill>
                  <a:schemeClr val="tx1"/>
                </a:solidFill>
                <a:latin typeface="Arial"/>
                <a:cs typeface="Arial"/>
              </a:rPr>
              <a:t>99,5</a:t>
            </a:r>
            <a:endParaRPr lang="ru-RU" sz="2600" b="1" kern="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9588329" y="5183204"/>
            <a:ext cx="1440000" cy="576000"/>
          </a:xfrm>
          <a:prstGeom prst="roundRect">
            <a:avLst/>
          </a:prstGeom>
          <a:noFill/>
          <a:ln w="28575">
            <a:solidFill>
              <a:srgbClr val="FF9900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377" eaLnBrk="0" hangingPunct="0">
              <a:lnSpc>
                <a:spcPct val="80000"/>
              </a:lnSpc>
              <a:defRPr/>
            </a:pPr>
            <a:r>
              <a:rPr lang="ru-RU" sz="2600" b="1" kern="0" dirty="0" smtClean="0">
                <a:solidFill>
                  <a:srgbClr val="FF0000"/>
                </a:solidFill>
                <a:latin typeface="Arial"/>
                <a:cs typeface="Arial"/>
              </a:rPr>
              <a:t>97,2</a:t>
            </a:r>
            <a:endParaRPr lang="ru-RU" sz="2600" b="1" kern="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9389027" y="1082254"/>
            <a:ext cx="1824203" cy="48628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 defTabSz="914377" eaLnBrk="0" hangingPunct="0">
              <a:lnSpc>
                <a:spcPct val="80000"/>
              </a:lnSpc>
              <a:defRPr/>
            </a:pPr>
            <a:r>
              <a:rPr lang="ru-RU" sz="1600" b="1" kern="0" dirty="0">
                <a:solidFill>
                  <a:srgbClr val="0000FF"/>
                </a:solidFill>
                <a:latin typeface="Arial"/>
                <a:cs typeface="Arial"/>
              </a:rPr>
              <a:t>я</a:t>
            </a:r>
            <a:r>
              <a:rPr lang="ru-RU" sz="1600" b="1" kern="0" dirty="0" smtClean="0">
                <a:solidFill>
                  <a:srgbClr val="0000FF"/>
                </a:solidFill>
                <a:latin typeface="Arial"/>
                <a:cs typeface="Arial"/>
              </a:rPr>
              <a:t>нварь - апрель</a:t>
            </a:r>
            <a:br>
              <a:rPr lang="ru-RU" sz="1600" b="1" kern="0" dirty="0" smtClean="0">
                <a:solidFill>
                  <a:srgbClr val="0000FF"/>
                </a:solidFill>
                <a:latin typeface="Arial"/>
                <a:cs typeface="Arial"/>
              </a:rPr>
            </a:br>
            <a:r>
              <a:rPr lang="ru-RU" sz="1600" b="1" kern="0" dirty="0" smtClean="0">
                <a:solidFill>
                  <a:srgbClr val="0000FF"/>
                </a:solidFill>
                <a:latin typeface="Arial"/>
                <a:cs typeface="Arial"/>
              </a:rPr>
              <a:t>2020 г.</a:t>
            </a:r>
            <a:endParaRPr lang="ru-RU" sz="1600" b="1" kern="0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25003" y="5870372"/>
            <a:ext cx="6797759" cy="576000"/>
          </a:xfrm>
          <a:prstGeom prst="roundRect">
            <a:avLst/>
          </a:prstGeom>
          <a:noFill/>
          <a:ln w="28575">
            <a:solidFill>
              <a:srgbClr val="2F5597"/>
            </a:solidFill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marL="47999">
              <a:lnSpc>
                <a:spcPts val="1600"/>
              </a:lnSpc>
            </a:pPr>
            <a:r>
              <a:rPr lang="ru-RU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Оборот </a:t>
            </a:r>
            <a:r>
              <a:rPr lang="ru-RU" sz="2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общественного питания</a:t>
            </a:r>
            <a:endParaRPr lang="ru-RU" sz="2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7755079" y="5870372"/>
            <a:ext cx="1440000" cy="576000"/>
          </a:xfrm>
          <a:prstGeom prst="roundRect">
            <a:avLst/>
          </a:prstGeom>
          <a:noFill/>
          <a:ln w="28575">
            <a:solidFill>
              <a:srgbClr val="339933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377" eaLnBrk="0" hangingPunct="0">
              <a:lnSpc>
                <a:spcPct val="80000"/>
              </a:lnSpc>
            </a:pPr>
            <a:r>
              <a:rPr lang="ru-RU" sz="2600" i="1" kern="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ru-RU" sz="2600" i="1" kern="0" dirty="0" smtClean="0">
                <a:solidFill>
                  <a:schemeClr val="tx1"/>
                </a:solidFill>
                <a:latin typeface="Arial"/>
                <a:cs typeface="Arial"/>
              </a:rPr>
              <a:t>102,7</a:t>
            </a:r>
            <a:endParaRPr lang="ru-RU" sz="2600" i="1" kern="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9588329" y="5870372"/>
            <a:ext cx="1440000" cy="576000"/>
          </a:xfrm>
          <a:prstGeom prst="roundRect">
            <a:avLst/>
          </a:prstGeom>
          <a:noFill/>
          <a:ln w="28575">
            <a:solidFill>
              <a:srgbClr val="FF9900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377" eaLnBrk="0" hangingPunct="0">
              <a:lnSpc>
                <a:spcPct val="80000"/>
              </a:lnSpc>
              <a:defRPr/>
            </a:pPr>
            <a:r>
              <a:rPr lang="ru-RU" sz="2600" b="1" kern="0" dirty="0" smtClean="0">
                <a:solidFill>
                  <a:srgbClr val="FF0000"/>
                </a:solidFill>
                <a:latin typeface="Arial"/>
                <a:cs typeface="Arial"/>
              </a:rPr>
              <a:t>87,6</a:t>
            </a:r>
            <a:endParaRPr lang="ru-RU" sz="2600" b="1" kern="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9588329" y="1747369"/>
            <a:ext cx="1440000" cy="576000"/>
          </a:xfrm>
          <a:prstGeom prst="roundRect">
            <a:avLst/>
          </a:prstGeom>
          <a:noFill/>
          <a:ln w="28575">
            <a:solidFill>
              <a:srgbClr val="FF9900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8580" tIns="34291" rIns="68580" bIns="342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377" eaLnBrk="0" hangingPunct="0">
              <a:lnSpc>
                <a:spcPct val="80000"/>
              </a:lnSpc>
              <a:defRPr/>
            </a:pPr>
            <a:r>
              <a:rPr lang="ru-RU" sz="2600" b="1" kern="0" dirty="0" smtClean="0">
                <a:solidFill>
                  <a:schemeClr val="tx1"/>
                </a:solidFill>
                <a:latin typeface="Arial"/>
                <a:cs typeface="Arial"/>
              </a:rPr>
              <a:t>103,4</a:t>
            </a:r>
            <a:endParaRPr lang="ru-RU" sz="2600" b="1" kern="0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79356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Text Box 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38" y="-30163"/>
            <a:ext cx="12212638" cy="1095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4" name="Rectangle 2"/>
          <p:cNvSpPr txBox="1">
            <a:spLocks noChangeArrowheads="1"/>
          </p:cNvSpPr>
          <p:nvPr/>
        </p:nvSpPr>
        <p:spPr bwMode="auto">
          <a:xfrm>
            <a:off x="12192" y="260648"/>
            <a:ext cx="12192000" cy="857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917" tIns="60958" rIns="121917" bIns="60958" anchor="ctr"/>
          <a:lstStyle/>
          <a:p>
            <a:pPr algn="ctr">
              <a:lnSpc>
                <a:spcPts val="2500"/>
              </a:lnSpc>
              <a:buClr>
                <a:srgbClr val="000000"/>
              </a:buClr>
              <a:buSzPct val="100000"/>
            </a:pPr>
            <a:r>
              <a:rPr lang="ru-RU" sz="3200" b="1" spc="-133" dirty="0" smtClean="0">
                <a:solidFill>
                  <a:prstClr val="white"/>
                </a:solidFill>
              </a:rPr>
              <a:t>Промышленное производство: отрасли </a:t>
            </a:r>
            <a:r>
              <a:rPr lang="ru-RU" sz="3200" b="1" spc="-133" dirty="0" smtClean="0">
                <a:solidFill>
                  <a:schemeClr val="bg1"/>
                </a:solidFill>
              </a:rPr>
              <a:t>специализации</a:t>
            </a:r>
            <a:r>
              <a:rPr lang="ru-RU" sz="3200" b="1" spc="-133" dirty="0" smtClean="0">
                <a:solidFill>
                  <a:prstClr val="white"/>
                </a:solidFill>
              </a:rPr>
              <a:t/>
            </a:r>
            <a:br>
              <a:rPr lang="ru-RU" sz="3200" b="1" spc="-133" dirty="0" smtClean="0">
                <a:solidFill>
                  <a:prstClr val="white"/>
                </a:solidFill>
              </a:rPr>
            </a:br>
            <a:r>
              <a:rPr lang="ru-RU" b="1" spc="-133" dirty="0" smtClean="0">
                <a:solidFill>
                  <a:prstClr val="white"/>
                </a:solidFill>
              </a:rPr>
              <a:t>(% </a:t>
            </a:r>
            <a:r>
              <a:rPr lang="ru-RU" b="1" spc="-133" dirty="0">
                <a:solidFill>
                  <a:prstClr val="white"/>
                </a:solidFill>
              </a:rPr>
              <a:t>к соотв. периоду предыдущего года)</a:t>
            </a: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6506867" y="-56619"/>
            <a:ext cx="5801295" cy="41840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119997" tIns="62398" rIns="119997" bIns="62398">
            <a:spAutoFit/>
          </a:bodyPr>
          <a:lstStyle/>
          <a:p>
            <a:pPr defTabSz="599002">
              <a:buClr>
                <a:srgbClr val="000000"/>
              </a:buClr>
              <a:buSzPct val="100000"/>
              <a:tabLst>
                <a:tab pos="0" algn="l"/>
                <a:tab pos="1219170" algn="l"/>
                <a:tab pos="2438339" algn="l"/>
                <a:tab pos="3657509" algn="l"/>
                <a:tab pos="4876678" algn="l"/>
                <a:tab pos="6095848" algn="l"/>
                <a:tab pos="7315017" algn="l"/>
                <a:tab pos="8534187" algn="l"/>
                <a:tab pos="9753356" algn="l"/>
                <a:tab pos="10972526" algn="l"/>
                <a:tab pos="12191695" algn="l"/>
                <a:tab pos="13410865" algn="l"/>
              </a:tabLst>
            </a:pPr>
            <a:r>
              <a:rPr lang="ru-RU" sz="1900" b="1" dirty="0">
                <a:solidFill>
                  <a:srgbClr val="B2B2B2"/>
                </a:solidFill>
                <a:ea typeface="Arial Unicode MS"/>
                <a:cs typeface="Arial Unicode MS"/>
              </a:rPr>
              <a:t>Министерство экономического развития края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404357"/>
              </p:ext>
            </p:extLst>
          </p:nvPr>
        </p:nvGraphicFramePr>
        <p:xfrm>
          <a:off x="269309" y="1117900"/>
          <a:ext cx="11767194" cy="55903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20000"/>
                <a:gridCol w="1924609"/>
                <a:gridCol w="1922585"/>
              </a:tblGrid>
              <a:tr h="8883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effectLst/>
                        </a:rPr>
                        <a:t>январь-</a:t>
                      </a:r>
                      <a:br>
                        <a:rPr lang="ru-RU" sz="1800" b="1" i="1" dirty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800" b="1" i="1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800" b="1" i="1" dirty="0">
                          <a:solidFill>
                            <a:schemeClr val="tx1"/>
                          </a:solidFill>
                          <a:effectLst/>
                        </a:rPr>
                        <a:t>март</a:t>
                      </a:r>
                      <a:br>
                        <a:rPr lang="ru-RU" sz="1800" b="1" i="1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800" b="1" i="1" dirty="0">
                          <a:solidFill>
                            <a:schemeClr val="tx1"/>
                          </a:solidFill>
                          <a:effectLst/>
                        </a:rPr>
                        <a:t>2020 г.</a:t>
                      </a:r>
                      <a:endParaRPr lang="ru-RU" sz="24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 smtClean="0">
                          <a:solidFill>
                            <a:srgbClr val="0000FF"/>
                          </a:solidFill>
                          <a:effectLst/>
                        </a:rPr>
                        <a:t>январь- </a:t>
                      </a:r>
                      <a:br>
                        <a:rPr lang="ru-RU" sz="1800" b="1" i="1" dirty="0" smtClean="0">
                          <a:solidFill>
                            <a:srgbClr val="0000FF"/>
                          </a:solidFill>
                          <a:effectLst/>
                        </a:rPr>
                      </a:br>
                      <a:r>
                        <a:rPr lang="ru-RU" sz="1800" b="1" i="1" dirty="0" smtClean="0">
                          <a:solidFill>
                            <a:srgbClr val="0000FF"/>
                          </a:solidFill>
                          <a:effectLst/>
                        </a:rPr>
                        <a:t>апрель</a:t>
                      </a:r>
                      <a:r>
                        <a:rPr lang="ru-RU" sz="1800" b="1" i="1" dirty="0">
                          <a:solidFill>
                            <a:srgbClr val="0000FF"/>
                          </a:solidFill>
                          <a:effectLst/>
                        </a:rPr>
                        <a:t/>
                      </a:r>
                      <a:br>
                        <a:rPr lang="ru-RU" sz="1800" b="1" i="1" dirty="0">
                          <a:solidFill>
                            <a:srgbClr val="0000FF"/>
                          </a:solidFill>
                          <a:effectLst/>
                        </a:rPr>
                      </a:br>
                      <a:r>
                        <a:rPr lang="ru-RU" sz="1800" b="1" i="1" dirty="0">
                          <a:solidFill>
                            <a:srgbClr val="0000FF"/>
                          </a:solidFill>
                          <a:effectLst/>
                        </a:rPr>
                        <a:t>2020 г. </a:t>
                      </a:r>
                      <a:endParaRPr lang="ru-RU" sz="2400" b="1" i="1" dirty="0"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883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</a:rPr>
                        <a:t>добыча полезных ископаемых</a:t>
                      </a:r>
                      <a:endParaRPr lang="ru-RU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</a:rPr>
                        <a:t>106,9</a:t>
                      </a:r>
                      <a:endParaRPr lang="ru-RU" sz="3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</a:rPr>
                        <a:t>110,1</a:t>
                      </a:r>
                      <a:endParaRPr lang="ru-RU" sz="3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883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1" dirty="0" smtClean="0">
                          <a:solidFill>
                            <a:schemeClr val="tx1"/>
                          </a:solidFill>
                          <a:effectLst/>
                        </a:rPr>
                        <a:t>   добыча </a:t>
                      </a:r>
                      <a:r>
                        <a:rPr lang="ru-RU" sz="2000" b="0" i="1" dirty="0">
                          <a:solidFill>
                            <a:schemeClr val="tx1"/>
                          </a:solidFill>
                          <a:effectLst/>
                        </a:rPr>
                        <a:t>угля</a:t>
                      </a:r>
                      <a:endParaRPr lang="ru-RU" sz="28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>
                          <a:solidFill>
                            <a:schemeClr val="tx1"/>
                          </a:solidFill>
                          <a:effectLst/>
                        </a:rPr>
                        <a:t>112,9</a:t>
                      </a:r>
                      <a:endParaRPr lang="ru-RU" sz="32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>
                          <a:solidFill>
                            <a:schemeClr val="tx1"/>
                          </a:solidFill>
                          <a:effectLst/>
                        </a:rPr>
                        <a:t>108,3</a:t>
                      </a:r>
                      <a:endParaRPr lang="ru-RU" sz="32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3983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1" dirty="0" smtClean="0">
                          <a:solidFill>
                            <a:schemeClr val="tx1"/>
                          </a:solidFill>
                          <a:effectLst/>
                        </a:rPr>
                        <a:t>   добыча </a:t>
                      </a:r>
                      <a:r>
                        <a:rPr lang="ru-RU" sz="2000" b="0" i="1" dirty="0">
                          <a:solidFill>
                            <a:schemeClr val="tx1"/>
                          </a:solidFill>
                          <a:effectLst/>
                        </a:rPr>
                        <a:t>металлических руд</a:t>
                      </a:r>
                      <a:endParaRPr lang="ru-RU" sz="28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>
                          <a:solidFill>
                            <a:schemeClr val="tx1"/>
                          </a:solidFill>
                          <a:effectLst/>
                        </a:rPr>
                        <a:t>104,9</a:t>
                      </a:r>
                      <a:endParaRPr lang="ru-RU" sz="32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>
                          <a:solidFill>
                            <a:schemeClr val="tx1"/>
                          </a:solidFill>
                          <a:effectLst/>
                        </a:rPr>
                        <a:t>110,5 </a:t>
                      </a:r>
                      <a:endParaRPr lang="ru-RU" sz="32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3346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1" dirty="0" smtClean="0">
                          <a:solidFill>
                            <a:schemeClr val="tx1"/>
                          </a:solidFill>
                          <a:effectLst/>
                        </a:rPr>
                        <a:t>       золото</a:t>
                      </a:r>
                      <a:endParaRPr lang="ru-RU" sz="28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>
                          <a:solidFill>
                            <a:schemeClr val="tx1"/>
                          </a:solidFill>
                          <a:effectLst/>
                        </a:rPr>
                        <a:t>106,0</a:t>
                      </a:r>
                      <a:endParaRPr lang="ru-RU" sz="32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>
                          <a:solidFill>
                            <a:schemeClr val="tx1"/>
                          </a:solidFill>
                          <a:effectLst/>
                        </a:rPr>
                        <a:t>111,8</a:t>
                      </a:r>
                      <a:endParaRPr lang="ru-RU" sz="320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375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</a:rPr>
                        <a:t>обрабатывающие производства</a:t>
                      </a:r>
                      <a:endParaRPr lang="ru-RU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</a:rPr>
                        <a:t>106,2</a:t>
                      </a:r>
                      <a:endParaRPr lang="ru-RU" sz="3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</a:rPr>
                        <a:t>102,5</a:t>
                      </a:r>
                      <a:endParaRPr lang="ru-RU" sz="3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883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1" dirty="0" smtClean="0">
                          <a:solidFill>
                            <a:schemeClr val="tx1"/>
                          </a:solidFill>
                          <a:effectLst/>
                        </a:rPr>
                        <a:t>   производство пищевых </a:t>
                      </a:r>
                      <a:r>
                        <a:rPr lang="ru-RU" sz="2000" b="0" i="1" dirty="0">
                          <a:solidFill>
                            <a:schemeClr val="tx1"/>
                          </a:solidFill>
                          <a:effectLst/>
                        </a:rPr>
                        <a:t>продуктов</a:t>
                      </a:r>
                      <a:endParaRPr lang="ru-RU" sz="28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111,5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109,8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883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1" dirty="0" smtClean="0">
                          <a:solidFill>
                            <a:schemeClr val="tx1"/>
                          </a:solidFill>
                          <a:effectLst/>
                        </a:rPr>
                        <a:t>   производство напитков</a:t>
                      </a:r>
                      <a:endParaRPr lang="ru-RU" sz="28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93,3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94,1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235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1" dirty="0" smtClean="0">
                          <a:solidFill>
                            <a:schemeClr val="tx1"/>
                          </a:solidFill>
                          <a:effectLst/>
                        </a:rPr>
                        <a:t>   производство лекарственных средств</a:t>
                      </a:r>
                      <a:endParaRPr lang="ru-RU" sz="28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113,6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119,7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883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i="1" dirty="0" smtClean="0">
                          <a:solidFill>
                            <a:schemeClr val="tx1"/>
                          </a:solidFill>
                          <a:effectLst/>
                        </a:rPr>
                        <a:t>   производство прочих транспортных </a:t>
                      </a:r>
                      <a:r>
                        <a:rPr lang="ru-RU" sz="2000" b="0" i="1" dirty="0">
                          <a:solidFill>
                            <a:schemeClr val="tx1"/>
                          </a:solidFill>
                          <a:effectLst/>
                        </a:rPr>
                        <a:t>средств и оборудования</a:t>
                      </a:r>
                      <a:endParaRPr lang="ru-RU" sz="28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125,8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105,1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094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</a:rPr>
                        <a:t>электроэнергия</a:t>
                      </a:r>
                      <a:endParaRPr lang="ru-RU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</a:rPr>
                        <a:t>96,2</a:t>
                      </a:r>
                      <a:endParaRPr lang="ru-RU" sz="3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</a:rPr>
                        <a:t>96,6</a:t>
                      </a:r>
                      <a:endParaRPr lang="ru-RU" sz="3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14" name="Скругленный прямоугольник 13"/>
          <p:cNvSpPr/>
          <p:nvPr/>
        </p:nvSpPr>
        <p:spPr>
          <a:xfrm>
            <a:off x="206062" y="1091669"/>
            <a:ext cx="11861442" cy="5681853"/>
          </a:xfrm>
          <a:prstGeom prst="roundRect">
            <a:avLst>
              <a:gd name="adj" fmla="val 8096"/>
            </a:avLst>
          </a:prstGeom>
          <a:noFill/>
          <a:ln w="412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5164494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Text Box 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38" y="-30163"/>
            <a:ext cx="12212638" cy="1095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4" name="Rectangle 2"/>
          <p:cNvSpPr txBox="1">
            <a:spLocks noChangeArrowheads="1"/>
          </p:cNvSpPr>
          <p:nvPr/>
        </p:nvSpPr>
        <p:spPr bwMode="auto">
          <a:xfrm>
            <a:off x="12192" y="376761"/>
            <a:ext cx="12192000" cy="857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917" tIns="60958" rIns="121917" bIns="60958" anchor="ctr"/>
          <a:lstStyle/>
          <a:p>
            <a:pPr algn="ctr">
              <a:lnSpc>
                <a:spcPts val="2500"/>
              </a:lnSpc>
              <a:buClr>
                <a:srgbClr val="000000"/>
              </a:buClr>
              <a:buSzPct val="100000"/>
            </a:pPr>
            <a:r>
              <a:rPr lang="ru-RU" sz="3200" b="1" spc="-133" dirty="0">
                <a:solidFill>
                  <a:prstClr val="white"/>
                </a:solidFill>
              </a:rPr>
              <a:t>Погрузка основных видов грузов </a:t>
            </a:r>
            <a:r>
              <a:rPr lang="ru-RU" sz="3200" b="1" spc="-133" dirty="0" smtClean="0">
                <a:solidFill>
                  <a:prstClr val="white"/>
                </a:solidFill>
              </a:rPr>
              <a:t>на </a:t>
            </a:r>
            <a:r>
              <a:rPr lang="ru-RU" sz="3200" b="1" spc="-133" dirty="0">
                <a:solidFill>
                  <a:prstClr val="white"/>
                </a:solidFill>
              </a:rPr>
              <a:t>железнодорожном </a:t>
            </a:r>
            <a:r>
              <a:rPr lang="ru-RU" sz="3200" b="1" spc="-133" dirty="0" smtClean="0">
                <a:solidFill>
                  <a:prstClr val="white"/>
                </a:solidFill>
              </a:rPr>
              <a:t>транспорте, </a:t>
            </a:r>
            <a:r>
              <a:rPr lang="ru-RU" sz="3200" spc="-133" dirty="0" smtClean="0">
                <a:solidFill>
                  <a:prstClr val="white"/>
                </a:solidFill>
              </a:rPr>
              <a:t>% </a:t>
            </a:r>
            <a:r>
              <a:rPr lang="ru-RU" sz="3200" spc="-133" dirty="0">
                <a:solidFill>
                  <a:prstClr val="white"/>
                </a:solidFill>
              </a:rPr>
              <a:t>к </a:t>
            </a:r>
            <a:r>
              <a:rPr lang="ru-RU" sz="3200" spc="-133" dirty="0" err="1" smtClean="0">
                <a:solidFill>
                  <a:prstClr val="white"/>
                </a:solidFill>
              </a:rPr>
              <a:t>соответ</a:t>
            </a:r>
            <a:r>
              <a:rPr lang="ru-RU" sz="3200" spc="-133" dirty="0" smtClean="0">
                <a:solidFill>
                  <a:prstClr val="white"/>
                </a:solidFill>
              </a:rPr>
              <a:t>. </a:t>
            </a:r>
            <a:r>
              <a:rPr lang="ru-RU" sz="3200" spc="-133" dirty="0">
                <a:solidFill>
                  <a:prstClr val="white"/>
                </a:solidFill>
              </a:rPr>
              <a:t>периоду 2019 г.</a:t>
            </a:r>
          </a:p>
          <a:p>
            <a:pPr algn="ctr">
              <a:lnSpc>
                <a:spcPts val="2500"/>
              </a:lnSpc>
              <a:buClr>
                <a:srgbClr val="000000"/>
              </a:buClr>
              <a:buSzPct val="100000"/>
            </a:pPr>
            <a:endParaRPr lang="ru-RU" sz="3200" spc="-133" dirty="0">
              <a:solidFill>
                <a:prstClr val="white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6506867" y="-56619"/>
            <a:ext cx="5801295" cy="41840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119997" tIns="62398" rIns="119997" bIns="62398">
            <a:spAutoFit/>
          </a:bodyPr>
          <a:lstStyle/>
          <a:p>
            <a:pPr defTabSz="599002">
              <a:buClr>
                <a:srgbClr val="000000"/>
              </a:buClr>
              <a:buSzPct val="100000"/>
              <a:tabLst>
                <a:tab pos="0" algn="l"/>
                <a:tab pos="1219170" algn="l"/>
                <a:tab pos="2438339" algn="l"/>
                <a:tab pos="3657509" algn="l"/>
                <a:tab pos="4876678" algn="l"/>
                <a:tab pos="6095848" algn="l"/>
                <a:tab pos="7315017" algn="l"/>
                <a:tab pos="8534187" algn="l"/>
                <a:tab pos="9753356" algn="l"/>
                <a:tab pos="10972526" algn="l"/>
                <a:tab pos="12191695" algn="l"/>
                <a:tab pos="13410865" algn="l"/>
              </a:tabLst>
            </a:pPr>
            <a:r>
              <a:rPr lang="ru-RU" sz="1900" b="1" dirty="0">
                <a:solidFill>
                  <a:srgbClr val="B2B2B2"/>
                </a:solidFill>
                <a:ea typeface="Arial Unicode MS"/>
                <a:cs typeface="Arial Unicode MS"/>
              </a:rPr>
              <a:t>Министерство экономического развития края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6276282"/>
              </p:ext>
            </p:extLst>
          </p:nvPr>
        </p:nvGraphicFramePr>
        <p:xfrm>
          <a:off x="1468118" y="3040933"/>
          <a:ext cx="9255765" cy="3814936"/>
        </p:xfrm>
        <a:graphic>
          <a:graphicData uri="http://schemas.openxmlformats.org/drawingml/2006/table">
            <a:tbl>
              <a:tblPr/>
              <a:tblGrid>
                <a:gridCol w="3783765"/>
                <a:gridCol w="2736000"/>
                <a:gridCol w="2736000"/>
              </a:tblGrid>
              <a:tr h="458340"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6633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Вид груза</a:t>
                      </a:r>
                      <a:endParaRPr lang="ru-RU" sz="2000" b="1" dirty="0">
                        <a:solidFill>
                          <a:srgbClr val="6633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b="1" baseline="0" dirty="0" smtClean="0">
                          <a:solidFill>
                            <a:srgbClr val="6633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январь – март  </a:t>
                      </a:r>
                    </a:p>
                    <a:p>
                      <a:pPr algn="ctr">
                        <a:lnSpc>
                          <a:spcPct val="7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6633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2020 г.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b="1" baseline="0" dirty="0" smtClean="0">
                          <a:solidFill>
                            <a:srgbClr val="6633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январь – апрель</a:t>
                      </a:r>
                    </a:p>
                    <a:p>
                      <a:pPr algn="ctr">
                        <a:lnSpc>
                          <a:spcPct val="7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6633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2020 г.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728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ВСЕГО</a:t>
                      </a:r>
                      <a:endParaRPr lang="ru-RU" sz="2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101,7</a:t>
                      </a:r>
                      <a:endParaRPr lang="ru-RU" sz="2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100,1</a:t>
                      </a:r>
                      <a:endParaRPr lang="ru-RU" sz="2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78248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Нефть и нефтепродукты</a:t>
                      </a: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107,2</a:t>
                      </a: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108,1</a:t>
                      </a: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248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Уголь</a:t>
                      </a: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113,2</a:t>
                      </a: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105,9</a:t>
                      </a: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829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Лесные</a:t>
                      </a:r>
                      <a:r>
                        <a:rPr lang="ru-RU" sz="24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грузы</a:t>
                      </a: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74,1</a:t>
                      </a: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74,4</a:t>
                      </a: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829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Строительные грузы</a:t>
                      </a: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116,9</a:t>
                      </a: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114,0</a:t>
                      </a: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829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Черные металлы</a:t>
                      </a: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40,2</a:t>
                      </a: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48,2</a:t>
                      </a: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829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Контейнеры</a:t>
                      </a: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124,4</a:t>
                      </a: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119,2</a:t>
                      </a: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829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40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Прочие</a:t>
                      </a: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99,7 </a:t>
                      </a: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95,1 </a:t>
                      </a: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" name="Picture 4" descr="http://delyagin.ru/pimages/p/790x/2015/04/19/1429394092_5760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24164" y="1154520"/>
            <a:ext cx="2922585" cy="1742281"/>
          </a:xfrm>
          <a:prstGeom prst="rect">
            <a:avLst/>
          </a:prstGeom>
          <a:noFill/>
        </p:spPr>
      </p:pic>
      <p:pic>
        <p:nvPicPr>
          <p:cNvPr id="12" name="Picture 12" descr="image_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79053" y="1154520"/>
            <a:ext cx="2857500" cy="1712505"/>
          </a:xfrm>
          <a:prstGeom prst="rect">
            <a:avLst/>
          </a:prstGeom>
          <a:noFill/>
        </p:spPr>
      </p:pic>
      <p:pic>
        <p:nvPicPr>
          <p:cNvPr id="13" name="Picture 14" descr="http://www.wayg.ru/static/uploaded/images/perevozka_uglja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22028" y="1154520"/>
            <a:ext cx="2881746" cy="174228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855982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Text Box 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275"/>
            <a:ext cx="12212638" cy="1095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6506867" y="-56619"/>
            <a:ext cx="5801295" cy="41840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119997" tIns="62398" rIns="119997" bIns="62398">
            <a:spAutoFit/>
          </a:bodyPr>
          <a:lstStyle/>
          <a:p>
            <a:pPr defTabSz="599002">
              <a:buClr>
                <a:srgbClr val="000000"/>
              </a:buClr>
              <a:buSzPct val="100000"/>
              <a:tabLst>
                <a:tab pos="0" algn="l"/>
                <a:tab pos="1219170" algn="l"/>
                <a:tab pos="2438339" algn="l"/>
                <a:tab pos="3657509" algn="l"/>
                <a:tab pos="4876678" algn="l"/>
                <a:tab pos="6095848" algn="l"/>
                <a:tab pos="7315017" algn="l"/>
                <a:tab pos="8534187" algn="l"/>
                <a:tab pos="9753356" algn="l"/>
                <a:tab pos="10972526" algn="l"/>
                <a:tab pos="12191695" algn="l"/>
                <a:tab pos="13410865" algn="l"/>
              </a:tabLst>
            </a:pPr>
            <a:r>
              <a:rPr lang="ru-RU" sz="1900" b="1" dirty="0">
                <a:solidFill>
                  <a:srgbClr val="B2B2B2"/>
                </a:solidFill>
                <a:ea typeface="Arial Unicode MS"/>
                <a:cs typeface="Arial Unicode MS"/>
              </a:rPr>
              <a:t>Министерство экономического развития края</a:t>
            </a: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-10319" y="336078"/>
            <a:ext cx="12192000" cy="785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lnSpc>
                <a:spcPts val="3200"/>
              </a:lnSpc>
              <a:spcBef>
                <a:spcPct val="0"/>
              </a:spcBef>
              <a:spcAft>
                <a:spcPct val="0"/>
              </a:spcAft>
            </a:pPr>
            <a:r>
              <a:rPr lang="ru-RU" altLang="ru-RU" sz="3200" b="1" dirty="0" smtClean="0">
                <a:solidFill>
                  <a:prstClr val="white"/>
                </a:solidFill>
                <a:cs typeface="Arial" panose="020B0604020202020204" pitchFamily="34" charset="0"/>
              </a:rPr>
              <a:t>Конъюнктурные показатели СОП </a:t>
            </a:r>
            <a:r>
              <a:rPr lang="ru-RU" altLang="ru-RU" sz="2000" b="1" i="1" dirty="0" smtClean="0">
                <a:solidFill>
                  <a:prstClr val="white"/>
                </a:solidFill>
                <a:cs typeface="Arial" panose="020B0604020202020204" pitchFamily="34" charset="0"/>
              </a:rPr>
              <a:t>(85 ед., % ответов)</a:t>
            </a:r>
            <a:endParaRPr lang="ru-RU" altLang="ru-RU" sz="2000" b="1" i="1" dirty="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627663" y="1198899"/>
            <a:ext cx="1512000" cy="12960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Хорошее</a:t>
            </a:r>
          </a:p>
          <a:p>
            <a:pPr algn="ctr"/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</a:rPr>
              <a:t>19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81375" y="1342899"/>
            <a:ext cx="6372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200"/>
              </a:lnSpc>
            </a:pPr>
            <a:r>
              <a:rPr lang="ru-RU" sz="2400" b="1" dirty="0" smtClean="0"/>
              <a:t>Как </a:t>
            </a:r>
            <a:r>
              <a:rPr lang="ru-RU" sz="2400" b="1" dirty="0"/>
              <a:t>Вы оцениваете экономическое положение предприятия?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0420806" y="1198899"/>
            <a:ext cx="1512000" cy="1296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Плохое</a:t>
            </a:r>
          </a:p>
          <a:p>
            <a:pPr algn="ctr"/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</a:rPr>
              <a:t>14 </a:t>
            </a:r>
            <a:endParaRPr lang="ru-RU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834519" y="1198899"/>
            <a:ext cx="1512000" cy="1296000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pc="-80" dirty="0" smtClean="0">
                <a:solidFill>
                  <a:schemeClr val="tx2">
                    <a:lumMod val="50000"/>
                  </a:schemeClr>
                </a:solidFill>
              </a:rPr>
              <a:t>Удовлетворительное</a:t>
            </a:r>
          </a:p>
          <a:p>
            <a:pPr algn="ctr"/>
            <a:r>
              <a:rPr lang="ru-RU" sz="3200" b="1" spc="-80" dirty="0" smtClean="0">
                <a:solidFill>
                  <a:schemeClr val="tx2">
                    <a:lumMod val="50000"/>
                  </a:schemeClr>
                </a:solidFill>
              </a:rPr>
              <a:t>67</a:t>
            </a:r>
            <a:endParaRPr lang="ru-RU" sz="3200" b="1" spc="-8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81375" y="2762014"/>
            <a:ext cx="6372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200"/>
              </a:lnSpc>
            </a:pPr>
            <a:r>
              <a:rPr lang="ru-RU" sz="2400" b="1" dirty="0" smtClean="0"/>
              <a:t>Как </a:t>
            </a:r>
            <a:r>
              <a:rPr lang="ru-RU" sz="2400" b="1" dirty="0"/>
              <a:t>Вы оцениваете  изменение запасов готовой продукции предприятия?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81375" y="4192695"/>
            <a:ext cx="6372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200"/>
              </a:lnSpc>
            </a:pPr>
            <a:r>
              <a:rPr lang="ru-RU" sz="2400" b="1" dirty="0" smtClean="0"/>
              <a:t>Как </a:t>
            </a:r>
            <a:r>
              <a:rPr lang="ru-RU" sz="2400" b="1" dirty="0"/>
              <a:t>изменилась обеспеченность оборотными средствами предприятия?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81375" y="5617593"/>
            <a:ext cx="6372000" cy="100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200"/>
              </a:lnSpc>
            </a:pPr>
            <a:r>
              <a:rPr lang="ru-RU" sz="2400" b="1" dirty="0" smtClean="0"/>
              <a:t>Как </a:t>
            </a:r>
            <a:r>
              <a:rPr lang="ru-RU" sz="2400" b="1" dirty="0"/>
              <a:t>по Вашему изменилась доступность банковского кредита?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834519" y="4048695"/>
            <a:ext cx="1512000" cy="1296000"/>
          </a:xfrm>
          <a:prstGeom prst="roundRect">
            <a:avLst>
              <a:gd name="adj" fmla="val 13606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2">
                    <a:lumMod val="50000"/>
                  </a:schemeClr>
                </a:solidFill>
              </a:rPr>
              <a:t>Не изменилась</a:t>
            </a:r>
          </a:p>
          <a:p>
            <a:pPr algn="ctr"/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</a:rPr>
              <a:t>64</a:t>
            </a:r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834519" y="2623797"/>
            <a:ext cx="1512000" cy="1296000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Не изменились</a:t>
            </a:r>
          </a:p>
          <a:p>
            <a:pPr algn="ctr"/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</a:rPr>
              <a:t>63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834519" y="5473593"/>
            <a:ext cx="1512000" cy="12960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Нет изменений</a:t>
            </a:r>
          </a:p>
          <a:p>
            <a:pPr algn="ctr"/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</a:rPr>
              <a:t>73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8627663" y="5473593"/>
            <a:ext cx="1512000" cy="1296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2">
                    <a:lumMod val="50000"/>
                  </a:schemeClr>
                </a:solidFill>
              </a:rPr>
              <a:t>Ухудшилась</a:t>
            </a:r>
          </a:p>
          <a:p>
            <a:pPr algn="ctr"/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</a:rPr>
              <a:t>13</a:t>
            </a:r>
            <a:endParaRPr lang="ru-RU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8627663" y="4048695"/>
            <a:ext cx="1512000" cy="1296000"/>
          </a:xfrm>
          <a:prstGeom prst="roundRect">
            <a:avLst>
              <a:gd name="adj" fmla="val 10545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Улучшилась</a:t>
            </a:r>
          </a:p>
          <a:p>
            <a:pPr algn="ctr"/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</a:rPr>
              <a:t>16</a:t>
            </a:r>
            <a:endParaRPr lang="ru-RU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0420806" y="2623797"/>
            <a:ext cx="1512000" cy="1296000"/>
          </a:xfrm>
          <a:prstGeom prst="roundRect">
            <a:avLst>
              <a:gd name="adj" fmla="val 10204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Увеличились</a:t>
            </a:r>
          </a:p>
          <a:p>
            <a:pPr algn="ctr"/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</a:rPr>
              <a:t>16</a:t>
            </a:r>
            <a:endParaRPr lang="ru-RU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0420806" y="5473593"/>
            <a:ext cx="1512000" cy="1296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100"/>
              </a:lnSpc>
            </a:pPr>
            <a:r>
              <a:rPr lang="ru-RU" sz="1400" spc="-140" dirty="0" err="1">
                <a:solidFill>
                  <a:schemeClr val="tx2">
                    <a:lumMod val="50000"/>
                  </a:schemeClr>
                </a:solidFill>
              </a:rPr>
              <a:t>Кредито-вание</a:t>
            </a:r>
            <a:r>
              <a:rPr lang="ru-RU" sz="1400" spc="-140" dirty="0">
                <a:solidFill>
                  <a:schemeClr val="tx2">
                    <a:lumMod val="50000"/>
                  </a:schemeClr>
                </a:solidFill>
              </a:rPr>
              <a:t> невозможно</a:t>
            </a:r>
          </a:p>
          <a:p>
            <a:pPr algn="ctr"/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</a:rPr>
              <a:t>14 </a:t>
            </a:r>
            <a:endParaRPr lang="ru-RU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0420806" y="4048695"/>
            <a:ext cx="1512000" cy="1296000"/>
          </a:xfrm>
          <a:prstGeom prst="roundRect">
            <a:avLst>
              <a:gd name="adj" fmla="val 7484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Ухудшилась</a:t>
            </a:r>
          </a:p>
          <a:p>
            <a:pPr algn="ctr"/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</a:rPr>
              <a:t>20</a:t>
            </a:r>
            <a:endParaRPr lang="ru-RU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8627663" y="2623797"/>
            <a:ext cx="1512000" cy="12960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1400" b="1" spc="-30" dirty="0" smtClean="0">
                <a:solidFill>
                  <a:schemeClr val="tx2">
                    <a:lumMod val="50000"/>
                  </a:schemeClr>
                </a:solidFill>
              </a:rPr>
              <a:t>Уменьшились</a:t>
            </a:r>
          </a:p>
          <a:p>
            <a:pPr algn="ctr"/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</a:rPr>
              <a:t>21 </a:t>
            </a:r>
            <a:endParaRPr lang="ru-RU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851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3_Оформление по умолчанию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60432</TotalTime>
  <Words>1261</Words>
  <Application>Microsoft Office PowerPoint</Application>
  <PresentationFormat>Широкоэкранный</PresentationFormat>
  <Paragraphs>355</Paragraphs>
  <Slides>14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24" baseType="lpstr">
      <vt:lpstr>Arial Unicode MS</vt:lpstr>
      <vt:lpstr>Arial</vt:lpstr>
      <vt:lpstr>Arial Black</vt:lpstr>
      <vt:lpstr>Calibri</vt:lpstr>
      <vt:lpstr>Tahoma</vt:lpstr>
      <vt:lpstr>Times New Roman</vt:lpstr>
      <vt:lpstr>Verdana</vt:lpstr>
      <vt:lpstr>Wingdings</vt:lpstr>
      <vt:lpstr>13_Оформление по умолчанию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Миистерство финансов Хабаровского края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Алешкова Мария Александровна</dc:creator>
  <cp:lastModifiedBy>Мельниченко Антон Алексеевич</cp:lastModifiedBy>
  <cp:revision>1311</cp:revision>
  <cp:lastPrinted>2020-05-24T22:26:40Z</cp:lastPrinted>
  <dcterms:created xsi:type="dcterms:W3CDTF">2018-09-20T05:38:25Z</dcterms:created>
  <dcterms:modified xsi:type="dcterms:W3CDTF">2020-06-03T08:05:59Z</dcterms:modified>
</cp:coreProperties>
</file>