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7"/>
  </p:notesMasterIdLst>
  <p:handoutMasterIdLst>
    <p:handoutMasterId r:id="rId18"/>
  </p:handoutMasterIdLst>
  <p:sldIdLst>
    <p:sldId id="341" r:id="rId3"/>
    <p:sldId id="763" r:id="rId4"/>
    <p:sldId id="771" r:id="rId5"/>
    <p:sldId id="772" r:id="rId6"/>
    <p:sldId id="766" r:id="rId7"/>
    <p:sldId id="767" r:id="rId8"/>
    <p:sldId id="740" r:id="rId9"/>
    <p:sldId id="768" r:id="rId10"/>
    <p:sldId id="762" r:id="rId11"/>
    <p:sldId id="773" r:id="rId12"/>
    <p:sldId id="774" r:id="rId13"/>
    <p:sldId id="753" r:id="rId14"/>
    <p:sldId id="770" r:id="rId15"/>
    <p:sldId id="769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он Светлана Александровна" initials="ХС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D0D8E8"/>
    <a:srgbClr val="E9EDF4"/>
    <a:srgbClr val="2F5597"/>
    <a:srgbClr val="663300"/>
    <a:srgbClr val="FFFF99"/>
    <a:srgbClr val="0066FF"/>
    <a:srgbClr val="EAEAEA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89595" autoAdjust="0"/>
  </p:normalViewPr>
  <p:slideViewPr>
    <p:cSldViewPr snapToGrid="0">
      <p:cViewPr varScale="1">
        <p:scale>
          <a:sx n="104" d="100"/>
          <a:sy n="104" d="100"/>
        </p:scale>
        <p:origin x="582" y="12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70C0"/>
                </a:solidFill>
              </a:defRPr>
            </a:pPr>
            <a:r>
              <a:rPr lang="ru-RU" sz="1600" dirty="0" smtClean="0">
                <a:solidFill>
                  <a:schemeClr val="tx1"/>
                </a:solidFill>
              </a:rPr>
              <a:t>Численность официально зарегистрированных безработных</a:t>
            </a:r>
            <a:r>
              <a:rPr lang="ru-RU" sz="1600" dirty="0">
                <a:solidFill>
                  <a:schemeClr val="tx1"/>
                </a:solidFill>
              </a:rPr>
              <a:t>, человек</a:t>
            </a:r>
          </a:p>
        </c:rich>
      </c:tx>
      <c:layout>
        <c:manualLayout>
          <c:xMode val="edge"/>
          <c:yMode val="edge"/>
          <c:x val="0.139239873119370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021103200048661E-2"/>
          <c:y val="4.9855432542098364E-2"/>
          <c:w val="0.8627974499310852"/>
          <c:h val="0.794360224142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безработных, человек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215900" dist="101600" algn="l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82550" h="31750"/>
            </a:sp3d>
          </c:spPr>
          <c:invertIfNegative val="0"/>
          <c:dPt>
            <c:idx val="2"/>
            <c:invertIfNegative val="0"/>
            <c:bubble3D val="0"/>
            <c:spPr>
              <a:pattFill prst="dkUpDiag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6350">
                <a:solidFill>
                  <a:schemeClr val="accent1"/>
                </a:solidFill>
              </a:ln>
              <a:effectLst>
                <a:outerShdw blurRad="215900" dist="101600" algn="l" rotWithShape="0">
                  <a:schemeClr val="tx2">
                    <a:lumMod val="60000"/>
                    <a:lumOff val="40000"/>
                    <a:alpha val="5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w="82550" h="3175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01.03.</c:v>
                </c:pt>
                <c:pt idx="1">
                  <c:v>01.06</c:v>
                </c:pt>
                <c:pt idx="2">
                  <c:v>прогноз на 01.07.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6237</c:v>
                </c:pt>
                <c:pt idx="1">
                  <c:v>13100</c:v>
                </c:pt>
                <c:pt idx="2">
                  <c:v>16500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36981704"/>
        <c:axId val="436982096"/>
      </c:barChart>
      <c:catAx>
        <c:axId val="436981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36982096"/>
        <c:crosses val="autoZero"/>
        <c:auto val="1"/>
        <c:lblAlgn val="ctr"/>
        <c:lblOffset val="100"/>
        <c:noMultiLvlLbl val="0"/>
      </c:catAx>
      <c:valAx>
        <c:axId val="436982096"/>
        <c:scaling>
          <c:orientation val="minMax"/>
          <c:max val="24000"/>
          <c:min val="-2000"/>
        </c:scaling>
        <c:delete val="1"/>
        <c:axPos val="l"/>
        <c:numFmt formatCode="#,##0" sourceLinked="1"/>
        <c:majorTickMark val="out"/>
        <c:minorTickMark val="none"/>
        <c:tickLblPos val="nextTo"/>
        <c:crossAx val="43698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Численность работников, предполагаемых к увольнению, человек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работников, предполагаемых к увольнению, человек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01.02.</c:v>
                </c:pt>
                <c:pt idx="1">
                  <c:v>01.03.</c:v>
                </c:pt>
                <c:pt idx="2">
                  <c:v>01.06</c:v>
                </c:pt>
              </c:strCache>
            </c:strRef>
          </c:cat>
          <c:val>
            <c:numRef>
              <c:f>Лист1!$B$2:$B$4</c:f>
              <c:numCache>
                <c:formatCode>_(* #,##0_);_(* \(#,##0\);_(* "-"_);_(@_)</c:formatCode>
                <c:ptCount val="3"/>
                <c:pt idx="0">
                  <c:v>2101</c:v>
                </c:pt>
                <c:pt idx="1">
                  <c:v>2413</c:v>
                </c:pt>
                <c:pt idx="2">
                  <c:v>2627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982880"/>
        <c:axId val="437528592"/>
      </c:barChart>
      <c:catAx>
        <c:axId val="43698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2"/>
                </a:solidFill>
              </a:defRPr>
            </a:pPr>
            <a:endParaRPr lang="ru-RU"/>
          </a:p>
        </c:txPr>
        <c:crossAx val="437528592"/>
        <c:crosses val="autoZero"/>
        <c:auto val="1"/>
        <c:lblAlgn val="ctr"/>
        <c:lblOffset val="100"/>
        <c:noMultiLvlLbl val="0"/>
      </c:catAx>
      <c:valAx>
        <c:axId val="437528592"/>
        <c:scaling>
          <c:orientation val="minMax"/>
        </c:scaling>
        <c:delete val="1"/>
        <c:axPos val="l"/>
        <c:numFmt formatCode="_(* #,##0_);_(* \(#,##0\);_(* &quot;-&quot;_);_(@_)" sourceLinked="1"/>
        <c:majorTickMark val="out"/>
        <c:minorTickMark val="none"/>
        <c:tickLblPos val="nextTo"/>
        <c:crossAx val="43698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44672694615198E-2"/>
          <c:y val="0.37992263795514875"/>
          <c:w val="0.89306362471276657"/>
          <c:h val="0.4930978286735456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Среднесписочная численность работников у субъектов МСП в 2020 году, тыс. человек</c:v>
                </c:pt>
              </c:strCache>
            </c:strRef>
          </c:tx>
          <c:dPt>
            <c:idx val="3"/>
            <c:marker>
              <c:spPr>
                <a:solidFill>
                  <a:schemeClr val="accent2">
                    <a:lumMod val="75000"/>
                  </a:schemeClr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  <c:spPr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5.7724096580903286E-2"/>
                  <c:y val="-0.13404953664700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683630796381385E-2"/>
                  <c:y val="-0.13025307497893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317579670194998E-2"/>
                  <c:y val="-9.9811962931760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39906179413018E-2"/>
                  <c:y val="-0.10045695029486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фев.</c:v>
                </c:pt>
                <c:pt idx="1">
                  <c:v>март</c:v>
                </c:pt>
                <c:pt idx="2">
                  <c:v>апр.</c:v>
                </c:pt>
                <c:pt idx="3">
                  <c:v>май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168.09</c:v>
                </c:pt>
                <c:pt idx="1">
                  <c:v>168.3</c:v>
                </c:pt>
                <c:pt idx="2">
                  <c:v>168.3</c:v>
                </c:pt>
                <c:pt idx="3">
                  <c:v>169.3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529376"/>
        <c:axId val="437529768"/>
      </c:lineChart>
      <c:catAx>
        <c:axId val="43752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2F5597"/>
                </a:solidFill>
              </a:defRPr>
            </a:pPr>
            <a:endParaRPr lang="ru-RU"/>
          </a:p>
        </c:txPr>
        <c:crossAx val="437529768"/>
        <c:crosses val="autoZero"/>
        <c:auto val="1"/>
        <c:lblAlgn val="ctr"/>
        <c:lblOffset val="100"/>
        <c:noMultiLvlLbl val="0"/>
      </c:catAx>
      <c:valAx>
        <c:axId val="437529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752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0.01975</cdr:x>
      <cdr:y>0.06526</cdr:y>
    </cdr:from>
    <cdr:to>
      <cdr:x>0.96863</cdr:x>
      <cdr:y>0.46392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809" y="96832"/>
          <a:ext cx="5900904" cy="59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ru-RU" sz="1600" b="1" dirty="0" smtClean="0"/>
            <a:t>Среднесписочная численность работников у субъектов МСП, тыс. человек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792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792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D9A572E3-C875-4774-953A-0CB4DA584A99}" type="datetimeFigureOut">
              <a:rPr lang="ru-RU" smtClean="0"/>
              <a:t>03.06.2020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711"/>
            <a:ext cx="2946400" cy="497928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7928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528D0A4F-CCE0-4395-A61E-18B3613148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75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805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805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F651C835-6963-42C5-ABEC-B6D951C111A1}" type="datetimeFigureOut">
              <a:rPr lang="ru-RU" smtClean="0"/>
              <a:t>03.06.2020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805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805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D7D5B415-8A6A-4D3E-9E8C-5029EE288A4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13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166" indent="-2831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2567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5594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623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1641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4675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7702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0726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3BEB49-703F-40D4-BB66-E1A0C20ED00F}" type="slidenum">
              <a:rPr 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CA66507F-E2D8-4683-8672-9E03875E09BA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D26E8DDC-BA8E-4D0F-B454-1585C7774777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EA3B9144-EEB7-4B73-9C51-2DCFEBF46F9C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FD2412AB-8D58-43E6-8A2B-89B63E29DE87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4EEF4FAF-935F-4907-A4F1-F65E3B82ADDF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79388" y="801688"/>
            <a:ext cx="7099301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524" y="5066312"/>
            <a:ext cx="5392507" cy="47968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45"/>
              </a:spcBef>
              <a:tabLst>
                <a:tab pos="0" algn="l"/>
                <a:tab pos="901332" algn="l"/>
                <a:tab pos="1807390" algn="l"/>
                <a:tab pos="2713440" algn="l"/>
                <a:tab pos="3619497" algn="l"/>
                <a:tab pos="4525551" algn="l"/>
                <a:tab pos="5431603" algn="l"/>
                <a:tab pos="6336083" algn="l"/>
                <a:tab pos="7243710" algn="l"/>
                <a:tab pos="8149768" algn="l"/>
                <a:tab pos="9054239" algn="l"/>
                <a:tab pos="9960299" algn="l"/>
              </a:tabLst>
            </a:pPr>
            <a:endParaRPr lang="ru-RU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057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03488" y="546100"/>
            <a:ext cx="4864100" cy="27352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A4A6-806B-4BC7-8234-5BAB8944B5BD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73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03488" y="546100"/>
            <a:ext cx="4864100" cy="27352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A4A6-806B-4BC7-8234-5BAB8944B5BD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89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166" indent="-2831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2567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5594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8623" indent="-22651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1641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4675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7702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0726" indent="-2265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3BEB49-703F-40D4-BB66-E1A0C20ED00F}" type="slidenum">
              <a:rPr lang="ru-RU" smtClean="0">
                <a:solidFill>
                  <a:prstClr val="black"/>
                </a:solidFill>
              </a:rPr>
              <a:pPr eaLnBrk="1" hangingPunct="1"/>
              <a:t>14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CA66507F-E2D8-4683-8672-9E03875E09BA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14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D26E8DDC-BA8E-4D0F-B454-1585C7774777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14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EA3B9144-EEB7-4B73-9C51-2DCFEBF46F9C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14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FD2412AB-8D58-43E6-8A2B-89B63E29DE87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14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817430" y="10127427"/>
            <a:ext cx="2920483" cy="53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93" tIns="45296" rIns="90593" bIns="45296" anchor="b"/>
          <a:lstStyle>
            <a:lvl1pPr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4450" algn="l"/>
                <a:tab pos="7310438" algn="l"/>
                <a:tab pos="8224838" algn="l"/>
                <a:tab pos="9137650" algn="l"/>
                <a:tab pos="10052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4EEF4FAF-935F-4907-A4F1-F65E3B82ADDF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14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3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79388" y="801688"/>
            <a:ext cx="7099301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524" y="5066312"/>
            <a:ext cx="5392507" cy="47968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45"/>
              </a:spcBef>
              <a:tabLst>
                <a:tab pos="0" algn="l"/>
                <a:tab pos="901332" algn="l"/>
                <a:tab pos="1807390" algn="l"/>
                <a:tab pos="2713440" algn="l"/>
                <a:tab pos="3619497" algn="l"/>
                <a:tab pos="4525551" algn="l"/>
                <a:tab pos="5431603" algn="l"/>
                <a:tab pos="6336083" algn="l"/>
                <a:tab pos="7243710" algn="l"/>
                <a:tab pos="8149768" algn="l"/>
                <a:tab pos="9054239" algn="l"/>
                <a:tab pos="9960299" algn="l"/>
              </a:tabLst>
            </a:pPr>
            <a:endParaRPr lang="ru-RU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65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5B415-8A6A-4D3E-9E8C-5029EE288A4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0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5B415-8A6A-4D3E-9E8C-5029EE288A4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956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5B415-8A6A-4D3E-9E8C-5029EE288A4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96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12725" y="793750"/>
            <a:ext cx="7034213" cy="3957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CF81EE-9EE7-4465-AEA9-7C817DCB619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12725" y="793750"/>
            <a:ext cx="7034213" cy="3957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CF81EE-9EE7-4465-AEA9-7C817DCB619E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78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12F4C-0297-41E2-82A7-6A837C8D8B2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4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03488" y="546100"/>
            <a:ext cx="4864100" cy="27352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A4A6-806B-4BC7-8234-5BAB8944B5B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54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03488" y="546100"/>
            <a:ext cx="4864100" cy="27352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A4A6-806B-4BC7-8234-5BAB8944B5BD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7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70" indent="0" algn="ctr">
              <a:buNone/>
              <a:defRPr/>
            </a:lvl2pPr>
            <a:lvl3pPr marL="1219140" indent="0" algn="ctr">
              <a:buNone/>
              <a:defRPr/>
            </a:lvl3pPr>
            <a:lvl4pPr marL="1828709" indent="0" algn="ctr">
              <a:buNone/>
              <a:defRPr/>
            </a:lvl4pPr>
            <a:lvl5pPr marL="2438278" indent="0" algn="ctr">
              <a:buNone/>
              <a:defRPr/>
            </a:lvl5pPr>
            <a:lvl6pPr marL="3047848" indent="0" algn="ctr">
              <a:buNone/>
              <a:defRPr/>
            </a:lvl6pPr>
            <a:lvl7pPr marL="3657418" indent="0" algn="ctr">
              <a:buNone/>
              <a:defRPr/>
            </a:lvl7pPr>
            <a:lvl8pPr marL="4266987" indent="0" algn="ctr">
              <a:buNone/>
              <a:defRPr/>
            </a:lvl8pPr>
            <a:lvl9pPr marL="4876557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20018E2E-D2EA-4EDD-9AE6-D8E42F305C74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20C50938-DCD6-4DA7-A593-C09CEDD09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39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BF553767-16EA-4E23-B0C6-D97D5DD80653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7124A79-FE81-4347-95F4-2B3F721124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6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D8AA12A6-1FF4-4CA4-910F-6300660DB282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00A9D005-6CDF-4E21-BB16-5E327D75D6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32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54096EAB-55CC-443F-BCEC-6E7AEDB29D97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57A3DE38-FA8C-4911-BED7-F1A0146259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46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5D541-2378-4C04-BF85-ED0692BF08FC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998A-B3E1-424E-9423-D43E347519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5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3869-6F11-445E-BCB3-E78E802EB7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43398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BD5B-7CFD-4F7B-9AD1-694D5DB945E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4693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6D1CA-F183-4E6F-83BE-49C52B40B5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54380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DD31-E6C1-42D5-B6C9-F529ABDED6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54001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1C8F-2944-4AAD-965B-C999735DA63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64783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853B1-B764-488A-BC51-B11F323A21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8492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8F98EFEE-6C6C-458C-A1D0-876EE2DEE169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B381425F-20EE-482B-BB9F-05235625F6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02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33EC-2BC0-47C8-A076-1CFCE14689D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43821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CBB4-9A6B-4019-9BC7-D0616A02A86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26032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81D9-1602-4F6F-8A41-67C86CC5635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24748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A7D5-AC43-43CD-AFA3-6C123B6B45B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12524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1951-0747-4F67-89B1-956E4871EF4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4264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570" indent="0">
              <a:buNone/>
              <a:defRPr sz="2400"/>
            </a:lvl2pPr>
            <a:lvl3pPr marL="1219140" indent="0">
              <a:buNone/>
              <a:defRPr sz="2100"/>
            </a:lvl3pPr>
            <a:lvl4pPr marL="1828709" indent="0">
              <a:buNone/>
              <a:defRPr sz="1900"/>
            </a:lvl4pPr>
            <a:lvl5pPr marL="2438278" indent="0">
              <a:buNone/>
              <a:defRPr sz="1900"/>
            </a:lvl5pPr>
            <a:lvl6pPr marL="3047848" indent="0">
              <a:buNone/>
              <a:defRPr sz="1900"/>
            </a:lvl6pPr>
            <a:lvl7pPr marL="3657418" indent="0">
              <a:buNone/>
              <a:defRPr sz="1900"/>
            </a:lvl7pPr>
            <a:lvl8pPr marL="4266987" indent="0">
              <a:buNone/>
              <a:defRPr sz="1900"/>
            </a:lvl8pPr>
            <a:lvl9pPr marL="4876557" indent="0">
              <a:buNone/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63E5AAAD-06D9-49CC-8166-2A0A6903F315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B83D22-8138-4B47-BA64-231897C151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2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BB0B34C-6B7D-41A2-A103-3E428B85B27B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1EFB57A9-C047-4BD2-8229-0006A6E6DB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5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27F8D16-E49C-4938-A061-CDAD7BD7CF75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8A3366FB-5309-4797-AD85-326CE589AC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0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E4B1F971-B40D-46F6-92F6-86541B40C048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7C9A1AE-8FA9-4B71-9F25-CD3D7CC201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6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688841AD-573D-4CBE-AB28-635E46AA84F3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D5731E5A-C822-4C2C-B067-11722FA169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5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70" indent="0">
              <a:buNone/>
              <a:defRPr sz="3700"/>
            </a:lvl2pPr>
            <a:lvl3pPr marL="1219140" indent="0">
              <a:buNone/>
              <a:defRPr sz="3200"/>
            </a:lvl3pPr>
            <a:lvl4pPr marL="1828709" indent="0">
              <a:buNone/>
              <a:defRPr sz="2700"/>
            </a:lvl4pPr>
            <a:lvl5pPr marL="2438278" indent="0">
              <a:buNone/>
              <a:defRPr sz="2700"/>
            </a:lvl5pPr>
            <a:lvl6pPr marL="3047848" indent="0">
              <a:buNone/>
              <a:defRPr sz="2700"/>
            </a:lvl6pPr>
            <a:lvl7pPr marL="3657418" indent="0">
              <a:buNone/>
              <a:defRPr sz="2700"/>
            </a:lvl7pPr>
            <a:lvl8pPr marL="4266987" indent="0">
              <a:buNone/>
              <a:defRPr sz="2700"/>
            </a:lvl8pPr>
            <a:lvl9pPr marL="4876557" indent="0">
              <a:buNone/>
              <a:defRPr sz="27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6E74B00-E195-47A9-B0B3-1176AEDF2922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D3D0C5F5-12DA-49A0-8E6F-C6FA85F2EC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FB0DB8B8-9243-4DA2-8B99-839BB2D23D6A}" type="datetime1">
              <a:rPr lang="ru-RU"/>
              <a:pPr>
                <a:defRPr/>
              </a:pPr>
              <a:t>03.06.2020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6211AD0D-F81C-4B5F-A205-12ADFA011E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2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6D5012-E904-43DB-855F-762D735A2DE0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03.06.2020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0C7397-25B8-4114-B6B1-89608A722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9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pitchFamily="34" charset="0"/>
        </a:defRPr>
      </a:lvl9pPr>
    </p:titleStyle>
    <p:bodyStyle>
      <a:lvl1pPr marL="457178" indent="-457178" algn="l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3925" indent="-30478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493" indent="-304784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3062" indent="-304784" algn="l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52632" indent="-3047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62202" indent="-3047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71772" indent="-3047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81341" indent="-3047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fld id="{2667AAF7-9B6F-4137-9E70-A056C0940F37}" type="slidenum">
              <a:rPr lang="ru-RU" altLang="ru-RU" smtClean="0">
                <a:latin typeface="Verdana" pitchFamily="34" charset="0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91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67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68628"/>
            <a:ext cx="12192000" cy="145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800" b="1" dirty="0">
                <a:solidFill>
                  <a:srgbClr val="000066"/>
                </a:solidFill>
              </a:rPr>
              <a:t>«О социально-экономическом развитии Хабаровского </a:t>
            </a:r>
            <a:r>
              <a:rPr lang="ru-RU" sz="4800" b="1" dirty="0" smtClean="0">
                <a:solidFill>
                  <a:srgbClr val="000066"/>
                </a:solidFill>
              </a:rPr>
              <a:t>края»</a:t>
            </a:r>
            <a:endParaRPr lang="ru-RU" sz="4800" b="1" dirty="0">
              <a:solidFill>
                <a:srgbClr val="000066"/>
              </a:solidFill>
            </a:endParaRPr>
          </a:p>
        </p:txBody>
      </p:sp>
      <p:sp>
        <p:nvSpPr>
          <p:cNvPr id="2051" name="Text Box 1"/>
          <p:cNvSpPr txBox="1">
            <a:spLocks noChangeArrowheads="1"/>
          </p:cNvSpPr>
          <p:nvPr/>
        </p:nvSpPr>
        <p:spPr bwMode="auto">
          <a:xfrm>
            <a:off x="3" y="2948949"/>
            <a:ext cx="12238567" cy="144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300" b="1" dirty="0" smtClean="0">
                <a:solidFill>
                  <a:srgbClr val="003399"/>
                </a:solidFill>
              </a:rPr>
              <a:t>ПУГАЧЕВ </a:t>
            </a:r>
            <a:r>
              <a:rPr lang="ru-RU" sz="4300" b="1" dirty="0" smtClean="0">
                <a:solidFill>
                  <a:srgbClr val="003399"/>
                </a:solidFill>
              </a:rPr>
              <a:t>ДМИТРИЙ </a:t>
            </a:r>
            <a:r>
              <a:rPr lang="ru-RU" sz="4300" b="1" dirty="0" smtClean="0">
                <a:solidFill>
                  <a:srgbClr val="003399"/>
                </a:solidFill>
              </a:rPr>
              <a:t/>
            </a:r>
            <a:br>
              <a:rPr lang="ru-RU" sz="4300" b="1" dirty="0" smtClean="0">
                <a:solidFill>
                  <a:srgbClr val="003399"/>
                </a:solidFill>
              </a:rPr>
            </a:br>
            <a:r>
              <a:rPr lang="ru-RU" sz="4300" b="1" dirty="0" smtClean="0">
                <a:solidFill>
                  <a:srgbClr val="003399"/>
                </a:solidFill>
              </a:rPr>
              <a:t>ВИКТОРОВИЧ</a:t>
            </a:r>
            <a:endParaRPr lang="ru-RU" sz="4300" b="1" dirty="0">
              <a:solidFill>
                <a:srgbClr val="003399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-85344" y="5300663"/>
            <a:ext cx="12326028" cy="10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75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ru-RU" sz="4000" b="1" spc="-10" dirty="0" smtClean="0">
                <a:solidFill>
                  <a:srgbClr val="003399"/>
                </a:solidFill>
              </a:rPr>
              <a:t>Заместитель министра </a:t>
            </a:r>
            <a:r>
              <a:rPr lang="ru-RU" sz="4000" b="1" spc="-10" dirty="0">
                <a:solidFill>
                  <a:srgbClr val="003399"/>
                </a:solidFill>
              </a:rPr>
              <a:t>экономического развития края</a:t>
            </a:r>
          </a:p>
        </p:txBody>
      </p:sp>
    </p:spTree>
    <p:extLst>
      <p:ext uri="{BB962C8B-B14F-4D97-AF65-F5344CB8AC3E}">
        <p14:creationId xmlns:p14="http://schemas.microsoft.com/office/powerpoint/2010/main" val="1701307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2269" y="-26939"/>
            <a:ext cx="11607723" cy="7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50" rIns="20250" anchor="ctr"/>
          <a:lstStyle/>
          <a:p>
            <a:pPr algn="ctr">
              <a:lnSpc>
                <a:spcPts val="1350"/>
              </a:lnSpc>
              <a:spcBef>
                <a:spcPct val="0"/>
              </a:spcBef>
            </a:pPr>
            <a:endParaRPr lang="ru-RU" sz="3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136317" y="1091669"/>
            <a:ext cx="11953328" cy="5577690"/>
          </a:xfrm>
          <a:prstGeom prst="snip2DiagRect">
            <a:avLst>
              <a:gd name="adj1" fmla="val 0"/>
              <a:gd name="adj2" fmla="val 5302"/>
            </a:avLst>
          </a:prstGeom>
          <a:noFill/>
          <a:ln w="57150">
            <a:solidFill>
              <a:srgbClr val="29B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8439" y="1255036"/>
            <a:ext cx="47679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Беспроцентные кредиты на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заработную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плату </a:t>
            </a:r>
          </a:p>
          <a:p>
            <a:pPr>
              <a:lnSpc>
                <a:spcPts val="1800"/>
              </a:lnSpc>
            </a:pP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02.04.2020 № 422)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7190" y="2734228"/>
            <a:ext cx="3389069" cy="79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Субсидия на выплату </a:t>
            </a:r>
          </a:p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заработной платы </a:t>
            </a:r>
          </a:p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(апрель, май 2020 г.)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8313" y="4034004"/>
            <a:ext cx="512922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Специальная кредитная </a:t>
            </a: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программа поддержки занятости</a:t>
            </a:r>
            <a:b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(с 1 июня 2020 г.)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97191" y="2031459"/>
            <a:ext cx="423982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641,2 млн. руб. </a:t>
            </a:r>
            <a:r>
              <a:rPr lang="ru-RU" sz="2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одобрено</a:t>
            </a:r>
            <a:br>
              <a:rPr lang="ru-RU" sz="2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период с 20.03.2020 по состоянию на 29.05.2020)</a:t>
            </a:r>
            <a:endParaRPr lang="ru-RU" sz="12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32059" y="1200029"/>
            <a:ext cx="4947665" cy="63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Программа льготного </a:t>
            </a:r>
          </a:p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кредитования 8,5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081758" y="1942162"/>
            <a:ext cx="4951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Упрощены требования к заемщику </a:t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налогам, заработной плате и др.)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66513" y="5232128"/>
            <a:ext cx="4626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кредита – 6 месяцев, под 2 %,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возможностью списания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4" y="1315080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9" y="2759273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26" y="4091062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03001" y="5928859"/>
            <a:ext cx="4735575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3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занятости </a:t>
            </a:r>
            <a:br>
              <a:rPr lang="ru-RU" sz="3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90 %</a:t>
            </a:r>
            <a:endParaRPr lang="ru-RU" sz="30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10" y="1252097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429" y="3341613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9718" y="3439773"/>
            <a:ext cx="47000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24.04.2020 №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576)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49718" y="3670934"/>
            <a:ext cx="384214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12 130 рублей на сотрудника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6295" y="5029474"/>
            <a:ext cx="47000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в разработке)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57278" y="3300038"/>
            <a:ext cx="4947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Кредитные каникулы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55921" y="3689285"/>
            <a:ext cx="46846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Правительства РФ от 02.04.2020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410, </a:t>
            </a:r>
          </a:p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 от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03.04.2020 №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106-ФЗ) 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30199" y="1690579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Правительства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30.12.2018 № 1764)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61372" y="4187262"/>
            <a:ext cx="498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Отсрочка по уплате основного долга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процентов 6 месяцев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19" y="5165759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188168" y="5131782"/>
            <a:ext cx="494766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Списание налогов за 2 квартал 2020 года (кроме НДС)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55921" y="5746647"/>
            <a:ext cx="47000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(Постановление </a:t>
            </a:r>
            <a:r>
              <a:rPr lang="ru-RU" sz="1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в разработке)</a:t>
            </a:r>
            <a:endParaRPr lang="ru-RU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Text Box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>
                <a:solidFill>
                  <a:prstClr val="white"/>
                </a:solidFill>
              </a:rPr>
              <a:t>Федеральные финансовые меры </a:t>
            </a:r>
            <a:r>
              <a:rPr lang="ru-RU" sz="3200" b="1" dirty="0" smtClean="0">
                <a:solidFill>
                  <a:prstClr val="white"/>
                </a:solidFill>
              </a:rPr>
              <a:t/>
            </a:r>
            <a:br>
              <a:rPr lang="ru-RU" sz="3200" b="1" dirty="0" smtClean="0">
                <a:solidFill>
                  <a:prstClr val="white"/>
                </a:solidFill>
              </a:rPr>
            </a:br>
            <a:r>
              <a:rPr lang="ru-RU" sz="3200" b="1" dirty="0" smtClean="0">
                <a:solidFill>
                  <a:prstClr val="white"/>
                </a:solidFill>
              </a:rPr>
              <a:t>поддержки субъектов </a:t>
            </a:r>
            <a:r>
              <a:rPr lang="ru-RU" sz="3200" b="1" dirty="0">
                <a:solidFill>
                  <a:prstClr val="white"/>
                </a:solidFill>
              </a:rPr>
              <a:t>МСП</a:t>
            </a:r>
          </a:p>
        </p:txBody>
      </p:sp>
    </p:spTree>
    <p:extLst>
      <p:ext uri="{BB962C8B-B14F-4D97-AF65-F5344CB8AC3E}">
        <p14:creationId xmlns:p14="http://schemas.microsoft.com/office/powerpoint/2010/main" val="56472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7296544" y="3559752"/>
            <a:ext cx="4729164" cy="25362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 algn="ctr">
              <a:lnSpc>
                <a:spcPts val="1600"/>
              </a:lnSpc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2269" y="-26939"/>
            <a:ext cx="11607723" cy="7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50" rIns="20250" anchor="ctr"/>
          <a:lstStyle/>
          <a:p>
            <a:pPr algn="ctr">
              <a:lnSpc>
                <a:spcPts val="1350"/>
              </a:lnSpc>
              <a:spcBef>
                <a:spcPct val="0"/>
              </a:spcBef>
            </a:pPr>
            <a:endParaRPr lang="ru-RU" sz="3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136317" y="1091669"/>
            <a:ext cx="11953328" cy="5577690"/>
          </a:xfrm>
          <a:prstGeom prst="snip2DiagRect">
            <a:avLst>
              <a:gd name="adj1" fmla="val 0"/>
              <a:gd name="adj2" fmla="val 5302"/>
            </a:avLst>
          </a:prstGeom>
          <a:noFill/>
          <a:ln w="57150">
            <a:solidFill>
              <a:srgbClr val="29B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432" y="1136849"/>
            <a:ext cx="5737468" cy="952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Фонд поддержки </a:t>
            </a:r>
          </a:p>
          <a:p>
            <a:pPr algn="ctr"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малого предпринимательства </a:t>
            </a:r>
          </a:p>
          <a:p>
            <a:pPr algn="ctr"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Хабаровского края</a:t>
            </a:r>
            <a:endParaRPr lang="ru-RU" sz="25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421" y="1236516"/>
            <a:ext cx="3823483" cy="670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Гарантийный фонд </a:t>
            </a:r>
          </a:p>
          <a:p>
            <a:pPr algn="ctr"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Хабаровского края</a:t>
            </a:r>
            <a:endParaRPr lang="ru-RU" sz="25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1" y="2043812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69040" y="2073436"/>
            <a:ext cx="58330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Реструктуризация займов </a:t>
            </a: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(отсрочка до 6 месяцев, пролонгация до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месяцев)</a:t>
            </a:r>
            <a:endParaRPr lang="ru-RU" sz="22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1" y="3420220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56152" y="3390286"/>
            <a:ext cx="6117252" cy="89255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Рефинансирование банковских кредитов </a:t>
            </a: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 до 5 млн. рублей, </a:t>
            </a:r>
            <a:b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сниженной ставке 8 % годовых </a:t>
            </a:r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(6,1 млн. рублей)</a:t>
            </a:r>
            <a:endParaRPr lang="ru-RU" sz="22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1" y="4373657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045075" y="4298439"/>
            <a:ext cx="6125972" cy="10515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ограничений по целевому использованию 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микрозайма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выплаты </a:t>
            </a:r>
          </a:p>
          <a:p>
            <a:pPr>
              <a:lnSpc>
                <a:spcPts val="22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заработной платы </a:t>
            </a:r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(0,5 млн. рублей)</a:t>
            </a:r>
            <a:endParaRPr lang="ru-RU" sz="22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585" y="2183333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572421" y="2133505"/>
            <a:ext cx="4464107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Пролонгация поручительства 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вознаграждения </a:t>
            </a:r>
            <a:b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(183,7 млн. рублей)</a:t>
            </a:r>
            <a:endParaRPr lang="ru-RU" sz="2200" b="1" dirty="0">
              <a:solidFill>
                <a:srgbClr val="29B2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58" y="5769617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84407" y="5763865"/>
            <a:ext cx="6348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«Старт-на-онлайн»</a:t>
            </a:r>
            <a:b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100 тыс. рублей, под 1 %, до 18 месяцев</a:t>
            </a:r>
            <a:endParaRPr lang="ru-RU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5923" y="2609767"/>
            <a:ext cx="2384051" cy="329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(151 </a:t>
            </a:r>
            <a:r>
              <a:rPr lang="ru-RU" sz="2200" b="1" dirty="0">
                <a:solidFill>
                  <a:srgbClr val="29B2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09389" y="3988584"/>
            <a:ext cx="47314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Докапитализация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ФМК: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федерального бюджета -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164,96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краевого бюджета –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  <a:p>
            <a:pPr>
              <a:lnSpc>
                <a:spcPts val="1800"/>
              </a:lnSpc>
            </a:pP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Докапитализация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РГО: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федерального бюджета – 15 млн. руб.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краевого бюджета –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,8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26" name="Text Box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Поддержка </a:t>
            </a:r>
            <a:r>
              <a:rPr lang="ru-RU" sz="3200" b="1" dirty="0">
                <a:solidFill>
                  <a:prstClr val="white"/>
                </a:solidFill>
              </a:rPr>
              <a:t>субъектов </a:t>
            </a:r>
            <a:r>
              <a:rPr lang="ru-RU" sz="3200" b="1" dirty="0" smtClean="0">
                <a:solidFill>
                  <a:prstClr val="white"/>
                </a:solidFill>
              </a:rPr>
              <a:t>МСП: краевые фонды</a:t>
            </a:r>
            <a:endParaRPr lang="ru-RU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300157" y="5336517"/>
            <a:ext cx="11706707" cy="13328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 algn="ctr">
              <a:lnSpc>
                <a:spcPts val="1600"/>
              </a:lnSpc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36317" y="1179513"/>
            <a:ext cx="11953328" cy="5489846"/>
          </a:xfrm>
          <a:prstGeom prst="snip2DiagRect">
            <a:avLst>
              <a:gd name="adj1" fmla="val 0"/>
              <a:gd name="adj2" fmla="val 5302"/>
            </a:avLst>
          </a:prstGeom>
          <a:noFill/>
          <a:ln w="57150">
            <a:solidFill>
              <a:srgbClr val="29B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300" dirty="0">
              <a:solidFill>
                <a:prstClr val="black"/>
              </a:solidFill>
            </a:endParaRPr>
          </a:p>
        </p:txBody>
      </p:sp>
      <p:sp>
        <p:nvSpPr>
          <p:cNvPr id="10" name="AutoShape 4" descr="https://im0-tub-ru.yandex.net/i?id=796bd06c12f3cc2ebd8ae0c128479238-sr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7981" y="1224466"/>
            <a:ext cx="11705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Кафе</a:t>
            </a:r>
            <a:endParaRPr lang="ru-RU" sz="25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878" y="1538192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</a:rPr>
              <a:t>ОКВЭД 56</a:t>
            </a:r>
            <a:endParaRPr lang="ru-RU" sz="2200" b="1" i="0" dirty="0">
              <a:solidFill>
                <a:srgbClr val="29B21E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878" y="1879178"/>
            <a:ext cx="47371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Численность персонала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5707" y="2174650"/>
            <a:ext cx="62371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</a:rPr>
              <a:t>40 человек </a:t>
            </a:r>
            <a:b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</a:rPr>
            </a:br>
            <a:r>
              <a:rPr lang="ru-RU" sz="2000" b="1" dirty="0" smtClean="0">
                <a:solidFill>
                  <a:srgbClr val="29B21E"/>
                </a:solidFill>
                <a:latin typeface="Arial" panose="020B0604020202020204" pitchFamily="34" charset="0"/>
              </a:rPr>
              <a:t>(средняя ЗП 26,7 тыс. рублей)</a:t>
            </a:r>
            <a:endParaRPr lang="ru-RU" sz="2000" b="1" i="0" dirty="0">
              <a:solidFill>
                <a:srgbClr val="29B21E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157" y="3594901"/>
            <a:ext cx="27075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</a:rPr>
              <a:t>200 тыс. рублей</a:t>
            </a:r>
            <a:endParaRPr lang="ru-RU" sz="2200" b="1" i="0" dirty="0">
              <a:solidFill>
                <a:srgbClr val="29B21E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4503" y="1235929"/>
            <a:ext cx="33169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Меры поддержки</a:t>
            </a:r>
            <a:endParaRPr lang="ru-RU" sz="25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878" y="4137495"/>
            <a:ext cx="4764446" cy="656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Ежемесячная налоговая </a:t>
            </a:r>
            <a:b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нагрузка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8878" y="4635136"/>
            <a:ext cx="27075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29B21E"/>
                </a:solidFill>
                <a:latin typeface="Arial" panose="020B0604020202020204" pitchFamily="34" charset="0"/>
              </a:rPr>
              <a:t>100 тыс. рублей</a:t>
            </a:r>
            <a:endParaRPr lang="ru-RU" sz="2200" b="1" i="0" dirty="0">
              <a:solidFill>
                <a:srgbClr val="29B21E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7683" y="5961160"/>
            <a:ext cx="4326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5,4 млн. рублей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85979" y="5562060"/>
            <a:ext cx="403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Объем поддержки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43014"/>
              </p:ext>
            </p:extLst>
          </p:nvPr>
        </p:nvGraphicFramePr>
        <p:xfrm>
          <a:off x="5307373" y="1907017"/>
          <a:ext cx="6529982" cy="2181225"/>
        </p:xfrm>
        <a:graphic>
          <a:graphicData uri="http://schemas.openxmlformats.org/drawingml/2006/table">
            <a:tbl>
              <a:tblPr/>
              <a:tblGrid>
                <a:gridCol w="5315195"/>
                <a:gridCol w="1214787"/>
              </a:tblGrid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на выплату заработной платы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970,4</a:t>
                      </a:r>
                      <a:endParaRPr lang="ru-RU" sz="2000" b="1" i="0" u="none" strike="noStrike" dirty="0">
                        <a:solidFill>
                          <a:srgbClr val="29B21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Отсрочка по кредиту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</a:t>
                      </a:r>
                      <a:endParaRPr lang="ru-RU" sz="2000" b="1" i="0" u="none" strike="noStrike" dirty="0">
                        <a:solidFill>
                          <a:srgbClr val="29B21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Специальная кредитная программа </a:t>
                      </a: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поддержки занятости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2000" b="1" i="0" u="none" strike="noStrike" dirty="0" smtClean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911,2</a:t>
                      </a:r>
                      <a:endParaRPr lang="ru-RU" sz="2000" b="1" i="0" u="none" strike="noStrike" dirty="0">
                        <a:solidFill>
                          <a:srgbClr val="29B21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Списание налогов за 2 квартал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300,0</a:t>
                      </a:r>
                      <a:endParaRPr lang="ru-RU" sz="2000" b="1" i="0" u="none" strike="noStrike" dirty="0">
                        <a:solidFill>
                          <a:srgbClr val="29B21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за пролонгацию договора поручительства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29B21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</a:t>
                      </a:r>
                      <a:endParaRPr lang="ru-RU" sz="2000" b="1" i="0" u="none" strike="noStrike" dirty="0">
                        <a:solidFill>
                          <a:srgbClr val="29B21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410272" y="1540132"/>
            <a:ext cx="1596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544" y="5437940"/>
            <a:ext cx="4599336" cy="8153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Расходов </a:t>
            </a:r>
            <a:br>
              <a:rPr lang="ru-RU" sz="28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за период поддержки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0277" y="6023028"/>
            <a:ext cx="463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10,1 млн. рублей</a:t>
            </a:r>
          </a:p>
        </p:txBody>
      </p:sp>
      <p:pic>
        <p:nvPicPr>
          <p:cNvPr id="32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Оценка расходов на сохранение МСП-предприятия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317" y="4868687"/>
            <a:ext cx="1195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Период: май – декабрь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5252" y="3133116"/>
            <a:ext cx="4764446" cy="656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Ежемесячная налоговая </a:t>
            </a:r>
            <a:b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нагрузка</a:t>
            </a:r>
          </a:p>
        </p:txBody>
      </p:sp>
    </p:spTree>
    <p:extLst>
      <p:ext uri="{BB962C8B-B14F-4D97-AF65-F5344CB8AC3E}">
        <p14:creationId xmlns:p14="http://schemas.microsoft.com/office/powerpoint/2010/main" val="132288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2269" y="-26939"/>
            <a:ext cx="11607723" cy="7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50" rIns="20250" anchor="ctr"/>
          <a:lstStyle/>
          <a:p>
            <a:pPr algn="ctr">
              <a:lnSpc>
                <a:spcPts val="1350"/>
              </a:lnSpc>
              <a:spcBef>
                <a:spcPct val="0"/>
              </a:spcBef>
            </a:pPr>
            <a:endParaRPr lang="ru-RU" sz="3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136317" y="1091669"/>
            <a:ext cx="11953328" cy="5577690"/>
          </a:xfrm>
          <a:prstGeom prst="snip2DiagRect">
            <a:avLst>
              <a:gd name="adj1" fmla="val 0"/>
              <a:gd name="adj2" fmla="val 5302"/>
            </a:avLst>
          </a:prstGeom>
          <a:noFill/>
          <a:ln w="57150">
            <a:solidFill>
              <a:srgbClr val="29B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5461" y="1380188"/>
            <a:ext cx="10828877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По договорам аренды имущества,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т.ч.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земельных участков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находящихся в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государственной собственности края:</a:t>
            </a:r>
          </a:p>
        </p:txBody>
      </p:sp>
      <p:pic>
        <p:nvPicPr>
          <p:cNvPr id="1026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2" y="1346518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43503" y="1915356"/>
            <a:ext cx="99150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освобождение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арендной платы 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01.04.2020 по 30.06.2020 </a:t>
            </a:r>
          </a:p>
        </p:txBody>
      </p:sp>
      <p:pic>
        <p:nvPicPr>
          <p:cNvPr id="14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2" y="2882961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2" y="4102873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clipart-library.com/images/pc58BroL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03" y="5272246"/>
            <a:ext cx="755849" cy="6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Text Box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Краевые меры поддержки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3503" y="2179785"/>
            <a:ext cx="11074184" cy="329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отсрочки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арендных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платежей 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13.02.2020 по 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01.10.2020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2995" y="2371478"/>
            <a:ext cx="62933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края от 15.04.2020 №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355-рп)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015460" y="2913130"/>
            <a:ext cx="10828877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Снижение налоговых ставок по УСН для субъектов МСП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с 01.01.2020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15459" y="4090899"/>
            <a:ext cx="10828877" cy="3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Введен налог на профессиональный доход с 01.07.2020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15352" y="3149279"/>
            <a:ext cx="1056545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(Законом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от 27.05.2020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внесены изменения в Закон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 налогах и налоговых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льготах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Хабаровском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крае»)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87417" y="4314645"/>
            <a:ext cx="1056545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(Законом края от 27.05.2020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внесены изменения в Закон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 налогах и налоговых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льготах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Хабаровском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крае»)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015459" y="5315269"/>
            <a:ext cx="10828877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dirty="0">
                <a:solidFill>
                  <a:srgbClr val="002060"/>
                </a:solidFill>
              </a:rPr>
              <a:t>Приостановление решения об изменении определения налоговой базы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налога на имущество от кадастровой стоимости </a:t>
            </a:r>
            <a:r>
              <a:rPr lang="ru-RU" sz="2000" dirty="0">
                <a:solidFill>
                  <a:srgbClr val="002060"/>
                </a:solidFill>
              </a:rPr>
              <a:t>объектов недвижимого имущества, снижении ограничений для торговых центров площадью 2000 до 1000 кв. м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87417" y="6027018"/>
            <a:ext cx="7275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(Протокол краевой комиссии по налогообложению от 15.04.2020 № 2)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533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68628"/>
            <a:ext cx="12192000" cy="145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800" b="1" dirty="0">
                <a:solidFill>
                  <a:srgbClr val="000066"/>
                </a:solidFill>
              </a:rPr>
              <a:t>«О социально-экономическом развитии Хабаровского </a:t>
            </a:r>
            <a:r>
              <a:rPr lang="ru-RU" sz="4800" b="1" dirty="0" smtClean="0">
                <a:solidFill>
                  <a:srgbClr val="000066"/>
                </a:solidFill>
              </a:rPr>
              <a:t>края»</a:t>
            </a:r>
            <a:endParaRPr lang="ru-RU" sz="4800" b="1" dirty="0">
              <a:solidFill>
                <a:srgbClr val="000066"/>
              </a:solidFill>
            </a:endParaRPr>
          </a:p>
        </p:txBody>
      </p:sp>
      <p:sp>
        <p:nvSpPr>
          <p:cNvPr id="2051" name="Text Box 1"/>
          <p:cNvSpPr txBox="1">
            <a:spLocks noChangeArrowheads="1"/>
          </p:cNvSpPr>
          <p:nvPr/>
        </p:nvSpPr>
        <p:spPr bwMode="auto">
          <a:xfrm>
            <a:off x="3" y="2948949"/>
            <a:ext cx="12238567" cy="144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300" b="1" dirty="0" smtClean="0">
                <a:solidFill>
                  <a:srgbClr val="003399"/>
                </a:solidFill>
              </a:rPr>
              <a:t>ПУГАЧЕВ </a:t>
            </a:r>
            <a:r>
              <a:rPr lang="ru-RU" sz="4300" b="1" dirty="0" smtClean="0">
                <a:solidFill>
                  <a:srgbClr val="003399"/>
                </a:solidFill>
              </a:rPr>
              <a:t>ДМИТРИЙ </a:t>
            </a:r>
            <a:r>
              <a:rPr lang="ru-RU" sz="4300" b="1" dirty="0" smtClean="0">
                <a:solidFill>
                  <a:srgbClr val="003399"/>
                </a:solidFill>
              </a:rPr>
              <a:t/>
            </a:r>
            <a:br>
              <a:rPr lang="ru-RU" sz="4300" b="1" dirty="0" smtClean="0">
                <a:solidFill>
                  <a:srgbClr val="003399"/>
                </a:solidFill>
              </a:rPr>
            </a:br>
            <a:r>
              <a:rPr lang="ru-RU" sz="4300" b="1" dirty="0" smtClean="0">
                <a:solidFill>
                  <a:srgbClr val="003399"/>
                </a:solidFill>
              </a:rPr>
              <a:t>ВИКТОРОВИЧ</a:t>
            </a:r>
            <a:endParaRPr lang="ru-RU" sz="4300" b="1" dirty="0">
              <a:solidFill>
                <a:srgbClr val="003399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-85344" y="5300663"/>
            <a:ext cx="12326028" cy="10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9997" tIns="62398" rIns="119997" bIns="62398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75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ru-RU" sz="4000" b="1" spc="-10" dirty="0" smtClean="0">
                <a:solidFill>
                  <a:srgbClr val="003399"/>
                </a:solidFill>
              </a:rPr>
              <a:t>Заместитель министра </a:t>
            </a:r>
            <a:r>
              <a:rPr lang="ru-RU" sz="4000" b="1" spc="-10" dirty="0">
                <a:solidFill>
                  <a:srgbClr val="003399"/>
                </a:solidFill>
              </a:rPr>
              <a:t>экономического развития края</a:t>
            </a:r>
          </a:p>
        </p:txBody>
      </p:sp>
    </p:spTree>
    <p:extLst>
      <p:ext uri="{BB962C8B-B14F-4D97-AF65-F5344CB8AC3E}">
        <p14:creationId xmlns:p14="http://schemas.microsoft.com/office/powerpoint/2010/main" val="3679801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Развитие экономической ситуации в крае </a:t>
            </a:r>
            <a:br>
              <a:rPr lang="ru-RU" sz="3200" b="1" dirty="0" smtClean="0">
                <a:solidFill>
                  <a:prstClr val="white"/>
                </a:solidFill>
              </a:rPr>
            </a:br>
            <a:r>
              <a:rPr lang="ru-RU" sz="3200" b="1" dirty="0" smtClean="0">
                <a:solidFill>
                  <a:prstClr val="white"/>
                </a:solidFill>
              </a:rPr>
              <a:t>в условиях ограничительных мер</a:t>
            </a:r>
            <a:endParaRPr lang="ru-RU" sz="28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30413"/>
              </p:ext>
            </p:extLst>
          </p:nvPr>
        </p:nvGraphicFramePr>
        <p:xfrm>
          <a:off x="154246" y="996836"/>
          <a:ext cx="119216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57"/>
                <a:gridCol w="3581132"/>
                <a:gridCol w="446285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Фактор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Риски (март)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Реализация в апреле - мае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93448"/>
              </p:ext>
            </p:extLst>
          </p:nvPr>
        </p:nvGraphicFramePr>
        <p:xfrm>
          <a:off x="158840" y="4763250"/>
          <a:ext cx="1192164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57"/>
                <a:gridCol w="3581132"/>
                <a:gridCol w="4462851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ЗАНЯТОСТЬ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  Реальный</a:t>
                      </a:r>
                      <a:r>
                        <a:rPr lang="ru-RU" baseline="0" dirty="0" smtClean="0"/>
                        <a:t> сектор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вынужденные отпуска, неполный рабочий день, простои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умеренно</a:t>
                      </a:r>
                      <a:r>
                        <a:rPr lang="ru-RU" baseline="0" dirty="0" smtClean="0"/>
                        <a:t> проявляется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Пострадавшие отрасли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увольнения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baseline="0" dirty="0" smtClean="0"/>
                        <a:t>умеренно проявляется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Динамика</a:t>
                      </a:r>
                      <a:r>
                        <a:rPr lang="ru-RU" baseline="0" dirty="0" smtClean="0"/>
                        <a:t> безработных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увеличение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нарастает (источники?)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74962"/>
              </p:ext>
            </p:extLst>
          </p:nvPr>
        </p:nvGraphicFramePr>
        <p:xfrm>
          <a:off x="158840" y="3911128"/>
          <a:ext cx="11921183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200"/>
                <a:gridCol w="3581132"/>
                <a:gridCol w="4462851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ПОСТРАДАВШИЕ ОТРАСЛИ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сокращение выручки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сокращается выручка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53582"/>
              </p:ext>
            </p:extLst>
          </p:nvPr>
        </p:nvGraphicFramePr>
        <p:xfrm>
          <a:off x="158840" y="1448519"/>
          <a:ext cx="11921640" cy="223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57"/>
                <a:gridCol w="3581132"/>
                <a:gridCol w="4462851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РЕАЛЬНЫЙ СЕКТОР ЭКОНОМИКИ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сокращение производства из-за падения спроса, неопределенности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не происходит спада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baseline="0" dirty="0" smtClean="0"/>
                        <a:t>  </a:t>
                      </a:r>
                      <a:r>
                        <a:rPr lang="ru-RU" dirty="0" smtClean="0"/>
                        <a:t>Расчеты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ухудшение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ухудшаются незначительно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  Заработная плата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снижение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1800"/>
                        </a:spcBef>
                      </a:pPr>
                      <a:r>
                        <a:rPr lang="ru-RU" dirty="0" smtClean="0"/>
                        <a:t>нет снижения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Финансовые результаты</a:t>
                      </a:r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снижение прибыли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0" hangingPunct="1">
                        <a:lnSpc>
                          <a:spcPts val="2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снижается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9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xt Box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84" y="-66675"/>
            <a:ext cx="12213168" cy="98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506865" y="-66674"/>
            <a:ext cx="5697491" cy="413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20000" tIns="62400" rIns="120000" bIns="62400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867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63505"/>
            <a:ext cx="12192000" cy="55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3600"/>
              </a:lnSpc>
              <a:buClr>
                <a:srgbClr val="000000"/>
              </a:buClr>
              <a:buSzPct val="100000"/>
            </a:pPr>
            <a:r>
              <a:rPr lang="ru-RU" sz="3600" b="1" dirty="0" smtClean="0">
                <a:solidFill>
                  <a:prstClr val="white"/>
                </a:solidFill>
              </a:rPr>
              <a:t>Ситуация на рынке труда края в 2020 году</a:t>
            </a:r>
            <a:endParaRPr lang="ru-RU" sz="3600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-41107" y="922510"/>
          <a:ext cx="6137107" cy="2890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3584832" y="2053024"/>
            <a:ext cx="1" cy="68361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008768" y="1956192"/>
            <a:ext cx="1" cy="68361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624725" y="2053024"/>
            <a:ext cx="1" cy="68361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9176" y="4113654"/>
            <a:ext cx="5451527" cy="25211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66FF"/>
                </a:solidFill>
              </a:rPr>
              <a:t>На 01.06.2020 в связи с введением карантина: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66FF"/>
                </a:solidFill>
              </a:rPr>
              <a:t>работают неполный рабочий день – </a:t>
            </a:r>
            <a:br>
              <a:rPr lang="ru-RU" b="1" dirty="0" smtClean="0">
                <a:solidFill>
                  <a:srgbClr val="0066FF"/>
                </a:solidFill>
              </a:rPr>
            </a:br>
            <a:r>
              <a:rPr lang="ru-RU" b="1" dirty="0" smtClean="0">
                <a:solidFill>
                  <a:srgbClr val="0066FF"/>
                </a:solidFill>
              </a:rPr>
              <a:t>2 237 человек;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66FF"/>
                </a:solidFill>
              </a:rPr>
              <a:t>находятся в простое – 1 552 человека;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66FF"/>
                </a:solidFill>
              </a:rPr>
              <a:t>в</a:t>
            </a:r>
            <a:r>
              <a:rPr lang="ru-RU" b="1" dirty="0" smtClean="0">
                <a:solidFill>
                  <a:srgbClr val="0066FF"/>
                </a:solidFill>
              </a:rPr>
              <a:t> отпусках без сохранения заработной платы – 1 294 человек;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66FF"/>
                </a:solidFill>
              </a:rPr>
              <a:t>н</a:t>
            </a:r>
            <a:r>
              <a:rPr lang="ru-RU" b="1" dirty="0" smtClean="0">
                <a:solidFill>
                  <a:srgbClr val="0066FF"/>
                </a:solidFill>
              </a:rPr>
              <a:t>а удаленной работе – 22 836 человек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4" y="3454085"/>
            <a:ext cx="604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Численность безработных по МОТ за </a:t>
            </a:r>
            <a:r>
              <a:rPr lang="en-US" sz="1400" b="1" dirty="0" smtClean="0"/>
              <a:t>I</a:t>
            </a:r>
            <a:r>
              <a:rPr lang="ru-RU" sz="1400" b="1" dirty="0" smtClean="0"/>
              <a:t> кв. 2020 г. – 21 200 человек 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5880703" y="892732"/>
          <a:ext cx="6323653" cy="2715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538382" y="2257259"/>
            <a:ext cx="1026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spc="-100" dirty="0" smtClean="0">
                <a:solidFill>
                  <a:schemeClr val="bg1"/>
                </a:solidFill>
              </a:rPr>
              <a:t>из них </a:t>
            </a:r>
            <a:r>
              <a:rPr lang="ru-RU" sz="1600" b="1" spc="-100" dirty="0" smtClean="0">
                <a:solidFill>
                  <a:schemeClr val="bg1"/>
                </a:solidFill>
              </a:rPr>
              <a:t>23</a:t>
            </a:r>
            <a:r>
              <a:rPr lang="ru-RU" sz="1300" b="1" spc="-100" dirty="0" smtClean="0">
                <a:solidFill>
                  <a:schemeClr val="bg1"/>
                </a:solidFill>
              </a:rPr>
              <a:t> –  в связи с </a:t>
            </a:r>
            <a:r>
              <a:rPr lang="ru-RU" sz="1200" b="1" spc="-100" dirty="0" smtClean="0">
                <a:solidFill>
                  <a:schemeClr val="bg1"/>
                </a:solidFill>
              </a:rPr>
              <a:t>карантином</a:t>
            </a:r>
            <a:endParaRPr lang="ru-RU" sz="1200" b="1" spc="-100" dirty="0">
              <a:solidFill>
                <a:schemeClr val="bg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2154064"/>
              </p:ext>
            </p:extLst>
          </p:nvPr>
        </p:nvGraphicFramePr>
        <p:xfrm>
          <a:off x="5973190" y="3607973"/>
          <a:ext cx="6218810" cy="260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549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ext Box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8081" y="253108"/>
            <a:ext cx="12192000" cy="78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3333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меры, направленные на снижение напряженности на рынке труда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8866" y="3525011"/>
            <a:ext cx="5501407" cy="297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1797006" defTabSz="914332">
              <a:lnSpc>
                <a:spcPct val="80000"/>
              </a:lnSpc>
              <a:spcAft>
                <a:spcPts val="400"/>
              </a:spcAft>
              <a:tabLst>
                <a:tab pos="237061" algn="l"/>
              </a:tabLst>
            </a:pPr>
            <a:r>
              <a:rPr lang="ru-RU" sz="1867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867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3821" y="2472087"/>
            <a:ext cx="5004852" cy="822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b="1" dirty="0" smtClean="0"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b="1" dirty="0"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b="1" dirty="0" smtClean="0"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b="1" dirty="0">
              <a:cs typeface="Arial" panose="020B0604020202020204" pitchFamily="34" charset="0"/>
            </a:endParaRPr>
          </a:p>
          <a:p>
            <a:pPr marL="285750" indent="-144000">
              <a:lnSpc>
                <a:spcPts val="17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b="1" kern="1000" spc="-30" dirty="0" smtClean="0">
                <a:solidFill>
                  <a:schemeClr val="tx1"/>
                </a:solidFill>
                <a:cs typeface="Arial" panose="020B0604020202020204" pitchFamily="34" charset="0"/>
              </a:rPr>
              <a:t>организация занятости работников на временных рабочих местах</a:t>
            </a:r>
          </a:p>
          <a:p>
            <a:pPr marL="141750" algn="just">
              <a:lnSpc>
                <a:spcPts val="1700"/>
              </a:lnSpc>
              <a:spcBef>
                <a:spcPts val="300"/>
              </a:spcBef>
            </a:pPr>
            <a:r>
              <a:rPr lang="ru-RU" b="1" kern="1000" spc="-3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ru-RU" b="1" kern="1000" spc="-3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934340" y="1301557"/>
          <a:ext cx="10323320" cy="89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6937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3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2000" b="1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раевая программа «Дополнительные меры, направленные на снижение напряженности на рынке труда Хабаровского края в 2020 году»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(постановление Правительства Хабаровского края от 25.05.2020 № 225-пр)</a:t>
                      </a:r>
                      <a:endParaRPr lang="ru-RU" sz="1600" b="0" i="1" spc="-3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5578956" y="2501345"/>
          <a:ext cx="6293279" cy="155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/>
                <a:gridCol w="2520000"/>
                <a:gridCol w="1901279"/>
              </a:tblGrid>
              <a:tr h="432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Материальная поддержка на 1 работника (рублей)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19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Южные районы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приравненные </a:t>
                      </a:r>
                      <a:b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районам Крайнего Севера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районы Крайнего Севера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572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15 770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18 200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20 620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575635" y="2161014"/>
            <a:ext cx="321988" cy="311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8343" y="3641468"/>
            <a:ext cx="2034130" cy="5713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b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человек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99664" y="3646665"/>
            <a:ext cx="2214744" cy="5713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36,2 млн. рублей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4988202" y="3713380"/>
            <a:ext cx="487111" cy="38313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48343" y="4530663"/>
            <a:ext cx="11495315" cy="22137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0" rtlCol="0" anchor="ctr"/>
          <a:lstStyle/>
          <a:p>
            <a:pPr marL="141750" algn="ctr">
              <a:lnSpc>
                <a:spcPts val="1700"/>
              </a:lnSpc>
              <a:spcBef>
                <a:spcPts val="300"/>
              </a:spcBef>
            </a:pPr>
            <a:r>
              <a:rPr lang="ru-RU" b="1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b="1" u="sng" kern="1000" spc="-3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МСП из пострадавших отраслей</a:t>
            </a:r>
            <a:r>
              <a:rPr lang="ru-RU" b="1" u="sng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27500" indent="-285750">
              <a:lnSpc>
                <a:spcPts val="17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b="1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опережающего профессионального обучения работников</a:t>
            </a:r>
          </a:p>
          <a:p>
            <a:pPr marL="427500" indent="-285750">
              <a:lnSpc>
                <a:spcPts val="17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b="1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 работодателям расходов на частичную оплату труда работников</a:t>
            </a:r>
          </a:p>
          <a:p>
            <a:pPr marL="285750" indent="-144000" fontAlgn="t">
              <a:lnSpc>
                <a:spcPts val="17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b="1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компенсация расходов по созданию дополнительных рабочих мест</a:t>
            </a:r>
          </a:p>
          <a:p>
            <a:pPr marL="141750" fontAlgn="t">
              <a:lnSpc>
                <a:spcPts val="1700"/>
              </a:lnSpc>
              <a:spcBef>
                <a:spcPts val="600"/>
              </a:spcBef>
            </a:pPr>
            <a:r>
              <a:rPr lang="ru-RU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b="1" kern="1000" spc="-3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субсидированию </a:t>
            </a:r>
            <a:r>
              <a:rPr lang="ru-RU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направлены </a:t>
            </a:r>
            <a:r>
              <a:rPr lang="ru-RU" kern="1000" spc="-3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Правительством края 21.05.2020 </a:t>
            </a:r>
            <a:r>
              <a:rPr lang="ru-RU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kern="1000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Правительство Российской Федерации</a:t>
            </a:r>
            <a:endParaRPr lang="ru-RU" b="1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1043420" y="3302218"/>
            <a:ext cx="321988" cy="33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658726" y="3302218"/>
            <a:ext cx="321988" cy="33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</p:spTree>
    <p:extLst>
      <p:ext uri="{BB962C8B-B14F-4D97-AF65-F5344CB8AC3E}">
        <p14:creationId xmlns:p14="http://schemas.microsoft.com/office/powerpoint/2010/main" val="387121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0" y="202821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Социальная поддержка семей в условиях ограничительных мер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5635" y="1668672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spc="-67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по безработице </a:t>
            </a: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уволенных после 01.03.2020 в размере МРОТ</a:t>
            </a:r>
            <a:endParaRPr lang="ru-RU" sz="1600" i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5635" y="2894235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Адресная помощь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потерявших доход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(неоплачиваемый отпуск)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635" y="2281453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Краевая программа дополнительных мер –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временные работы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635" y="6287137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детей до 18 лет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безработных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уволенных после 01.03.2020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6750" y="1115721"/>
            <a:ext cx="36644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Поддержка граждан, 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потерявших работу / доход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25430" y="3439541"/>
            <a:ext cx="526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Социальная поддержка семей с детьми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5634" y="3829551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Минимальное пособие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уходу за ребенком до 1,5 лет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рост в 2 раза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5635" y="4443948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на ребенка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 до 3 лет</a:t>
            </a:r>
            <a:endParaRPr lang="ru-RU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5634" y="5058345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на ребенка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 до 7 лет </a:t>
            </a:r>
            <a:b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малоимущих семьях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635" y="5672742"/>
            <a:ext cx="3960000" cy="5112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ct val="7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на ребенка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 до 16 лет</a:t>
            </a:r>
            <a:endParaRPr lang="ru-RU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424928" y="1149738"/>
            <a:ext cx="15163" cy="562321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859587" y="1110092"/>
            <a:ext cx="391293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Пример </a:t>
            </a:r>
            <a:r>
              <a:rPr lang="ru-RU" i="1" dirty="0" smtClean="0">
                <a:solidFill>
                  <a:srgbClr val="0000FF"/>
                </a:solidFill>
              </a:rPr>
              <a:t>(сумма выплат за июнь)</a:t>
            </a:r>
            <a:endParaRPr lang="ru-RU" i="1" dirty="0">
              <a:solidFill>
                <a:srgbClr val="0000FF"/>
              </a:solidFill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7677748" y="1476218"/>
            <a:ext cx="4329814" cy="89434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 algn="ctr">
              <a:lnSpc>
                <a:spcPts val="1600"/>
              </a:lnSpc>
            </a:pPr>
            <a:r>
              <a:rPr lang="ru-RU" sz="1600" b="1" spc="-67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с 2 детьми </a:t>
            </a: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возрасте 2 и 10 лет), </a:t>
            </a:r>
            <a:b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600" b="1" spc="-67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 родителя лишились </a:t>
            </a:r>
            <a:br>
              <a:rPr lang="ru-RU" sz="1600" b="1" spc="-67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spc="-67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после 01.03.2020</a:t>
            </a: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проживающие в Хабаровске </a:t>
            </a:r>
            <a:endParaRPr lang="ru-RU" sz="1600" i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7494072" y="2474280"/>
            <a:ext cx="1733363" cy="697879"/>
          </a:xfrm>
          <a:prstGeom prst="round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333749" indent="-28575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по безработице</a:t>
            </a:r>
            <a:endParaRPr lang="ru-RU" sz="1600" b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9300822" y="2593020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15 770 х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10487269" y="2609981"/>
            <a:ext cx="451104" cy="512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0942531" y="2583685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540</a:t>
            </a:r>
            <a:endParaRPr lang="ru-RU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7501940" y="3250988"/>
            <a:ext cx="1736578" cy="681519"/>
          </a:xfrm>
          <a:prstGeom prst="round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333749" indent="-28575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на детей безработных </a:t>
            </a:r>
            <a:endParaRPr lang="ru-RU" sz="1600" b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7516867" y="4003226"/>
            <a:ext cx="1743887" cy="697818"/>
          </a:xfrm>
          <a:prstGeom prst="round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333749" indent="-28575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на ребенка от 3 до 16 лет </a:t>
            </a:r>
            <a:endParaRPr lang="ru-RU" sz="1600" b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7531705" y="4762091"/>
            <a:ext cx="1714209" cy="683135"/>
          </a:xfrm>
          <a:prstGeom prst="round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333749" indent="-28575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b="1" spc="-67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на ребенка от 0 до 3 лет</a:t>
            </a:r>
            <a:endParaRPr lang="ru-RU" sz="1600" b="1" spc="-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9300822" y="3345688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х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Равно 140"/>
          <p:cNvSpPr/>
          <p:nvPr/>
        </p:nvSpPr>
        <p:spPr>
          <a:xfrm>
            <a:off x="10487269" y="3356291"/>
            <a:ext cx="451104" cy="512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10942531" y="3342010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ru-RU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9300822" y="4091974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 х </a:t>
            </a:r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0942531" y="4086993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ru-RU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9300822" y="4875942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5 000 х 1 </a:t>
            </a:r>
            <a:endParaRPr lang="ru-RU" sz="1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10942531" y="4871668"/>
            <a:ext cx="1181522" cy="5004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ru-RU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Равно 156"/>
          <p:cNvSpPr/>
          <p:nvPr/>
        </p:nvSpPr>
        <p:spPr>
          <a:xfrm>
            <a:off x="10487269" y="4853636"/>
            <a:ext cx="451104" cy="512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8" name="Равно 157"/>
          <p:cNvSpPr/>
          <p:nvPr/>
        </p:nvSpPr>
        <p:spPr>
          <a:xfrm>
            <a:off x="10487269" y="4081522"/>
            <a:ext cx="451104" cy="512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9854942" y="5683800"/>
            <a:ext cx="2152620" cy="8001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 </a:t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52 540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4091852" y="1668672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12 130</a:t>
            </a:r>
            <a:b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рублей +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741197" y="1668672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4091852" y="2281453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12 130</a:t>
            </a:r>
            <a:b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рублей +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5741197" y="2281453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месяца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4091852" y="2890800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6 000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5741197" y="2890800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разово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4091852" y="3825922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6 751 –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5741197" y="3825922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4091852" y="4443948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5 000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741197" y="4443948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апрель, май,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4091852" y="5058345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7 590,5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741197" y="5058345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4091852" y="5682500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 </a:t>
            </a:r>
            <a:b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5741197" y="5682500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разово</a:t>
            </a:r>
            <a:endParaRPr lang="ru-RU" sz="1600" dirty="0"/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4091852" y="6287168"/>
            <a:ext cx="1574636" cy="511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</a:t>
            </a:r>
            <a:b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5741197" y="6287168"/>
            <a:ext cx="1526143" cy="51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70000"/>
              </a:lnSpc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апрель, май,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-164892" y="322743"/>
            <a:ext cx="12192000" cy="9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400"/>
              </a:lnSpc>
              <a:buClr>
                <a:srgbClr val="000000"/>
              </a:buClr>
              <a:buSzPct val="100000"/>
            </a:pPr>
            <a:r>
              <a:rPr lang="ru-RU" sz="3200" b="1" dirty="0" smtClean="0">
                <a:solidFill>
                  <a:prstClr val="white"/>
                </a:solidFill>
              </a:rPr>
              <a:t>Производство в крае за январь – апрель 2020 г., </a:t>
            </a:r>
            <a:r>
              <a:rPr lang="ru-RU" sz="2800" b="1" dirty="0" smtClean="0">
                <a:solidFill>
                  <a:prstClr val="white"/>
                </a:solidFill>
              </a:rPr>
              <a:t>%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5003" y="1747369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5 базовых отраслей*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5003" y="2434536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spc="-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промышленного производства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25003" y="3121703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5003" y="3808870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Грузооборот транспорта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5003" y="4496037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Сельское </a:t>
            </a: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хозяйство*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25003" y="5183204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 розничной торговли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7755079" y="1747369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106,9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755079" y="2434536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104,4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755079" y="3121703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164,3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7755079" y="3808870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106,1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755079" y="4496037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99,0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755079" y="5183204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102,7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520246" y="1077083"/>
            <a:ext cx="1895266" cy="4862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1600" b="1" kern="0" dirty="0">
                <a:latin typeface="Arial"/>
                <a:cs typeface="Arial"/>
              </a:rPr>
              <a:t>я</a:t>
            </a:r>
            <a:r>
              <a:rPr lang="ru-RU" sz="1600" b="1" kern="0" dirty="0" smtClean="0">
                <a:latin typeface="Arial"/>
                <a:cs typeface="Arial"/>
              </a:rPr>
              <a:t>нварь – март </a:t>
            </a:r>
            <a:br>
              <a:rPr lang="ru-RU" sz="1600" b="1" kern="0" dirty="0" smtClean="0">
                <a:latin typeface="Arial"/>
                <a:cs typeface="Arial"/>
              </a:rPr>
            </a:br>
            <a:r>
              <a:rPr lang="ru-RU" sz="1600" b="1" kern="0" dirty="0" smtClean="0">
                <a:latin typeface="Arial"/>
                <a:cs typeface="Arial"/>
              </a:rPr>
              <a:t>2020 г.</a:t>
            </a:r>
            <a:endParaRPr lang="ru-RU" sz="1600" b="1" kern="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339" y="6530805"/>
            <a:ext cx="3738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оценка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588329" y="2434536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chemeClr val="tx1"/>
                </a:solidFill>
                <a:latin typeface="Arial"/>
                <a:cs typeface="Arial"/>
              </a:rPr>
              <a:t>103,3</a:t>
            </a:r>
            <a:endParaRPr lang="ru-RU" sz="2600" b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588329" y="3121703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chemeClr val="tx1"/>
                </a:solidFill>
                <a:latin typeface="Arial"/>
                <a:cs typeface="Arial"/>
              </a:rPr>
              <a:t>120,0*</a:t>
            </a:r>
            <a:endParaRPr lang="ru-RU" sz="2600" b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588329" y="3808870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chemeClr val="tx1"/>
                </a:solidFill>
                <a:latin typeface="Arial"/>
                <a:cs typeface="Arial"/>
              </a:rPr>
              <a:t>107,1</a:t>
            </a:r>
            <a:endParaRPr lang="ru-RU" sz="2600" b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588329" y="4496037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chemeClr val="tx1"/>
                </a:solidFill>
                <a:latin typeface="Arial"/>
                <a:cs typeface="Arial"/>
              </a:rPr>
              <a:t>99,5</a:t>
            </a:r>
            <a:endParaRPr lang="ru-RU" sz="2600" b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588329" y="5183204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rgbClr val="FF0000"/>
                </a:solidFill>
                <a:latin typeface="Arial"/>
                <a:cs typeface="Arial"/>
              </a:rPr>
              <a:t>97,2</a:t>
            </a:r>
            <a:endParaRPr lang="ru-RU" sz="26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389027" y="1082254"/>
            <a:ext cx="1824203" cy="4862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1600" b="1" kern="0" dirty="0">
                <a:solidFill>
                  <a:srgbClr val="0000FF"/>
                </a:solidFill>
                <a:latin typeface="Arial"/>
                <a:cs typeface="Arial"/>
              </a:rPr>
              <a:t>я</a:t>
            </a:r>
            <a:r>
              <a:rPr lang="ru-RU" sz="1600" b="1" kern="0" dirty="0" smtClean="0">
                <a:solidFill>
                  <a:srgbClr val="0000FF"/>
                </a:solidFill>
                <a:latin typeface="Arial"/>
                <a:cs typeface="Arial"/>
              </a:rPr>
              <a:t>нварь - апрель</a:t>
            </a:r>
            <a:br>
              <a:rPr lang="ru-RU" sz="1600" b="1" kern="0" dirty="0" smtClean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ru-RU" sz="1600" b="1" kern="0" dirty="0" smtClean="0">
                <a:solidFill>
                  <a:srgbClr val="0000FF"/>
                </a:solidFill>
                <a:latin typeface="Arial"/>
                <a:cs typeface="Arial"/>
              </a:rPr>
              <a:t>2020 г.</a:t>
            </a:r>
            <a:endParaRPr lang="ru-RU" sz="1600" b="1" kern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5003" y="5870372"/>
            <a:ext cx="6797759" cy="576000"/>
          </a:xfrm>
          <a:prstGeom prst="roundRect">
            <a:avLst/>
          </a:prstGeom>
          <a:noFill/>
          <a:ln w="28575">
            <a:solidFill>
              <a:srgbClr val="2F5597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47999">
              <a:lnSpc>
                <a:spcPts val="1600"/>
              </a:lnSpc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 </a:t>
            </a: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питания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755079" y="5870372"/>
            <a:ext cx="1440000" cy="576000"/>
          </a:xfrm>
          <a:prstGeom prst="roundRect">
            <a:avLst/>
          </a:prstGeom>
          <a:noFill/>
          <a:ln w="28575">
            <a:solidFill>
              <a:srgbClr val="339933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</a:pPr>
            <a:r>
              <a:rPr lang="ru-RU" sz="2600" i="1" kern="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600" i="1" kern="0" dirty="0" smtClean="0">
                <a:solidFill>
                  <a:schemeClr val="tx1"/>
                </a:solidFill>
                <a:latin typeface="Arial"/>
                <a:cs typeface="Arial"/>
              </a:rPr>
              <a:t>102,7</a:t>
            </a:r>
            <a:endParaRPr lang="ru-RU" sz="2600" i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588329" y="5870372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rgbClr val="FF0000"/>
                </a:solidFill>
                <a:latin typeface="Arial"/>
                <a:cs typeface="Arial"/>
              </a:rPr>
              <a:t>87,6</a:t>
            </a:r>
            <a:endParaRPr lang="ru-RU" sz="26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588329" y="1747369"/>
            <a:ext cx="1440000" cy="576000"/>
          </a:xfrm>
          <a:prstGeom prst="roundRect">
            <a:avLst/>
          </a:prstGeom>
          <a:noFill/>
          <a:ln w="28575">
            <a:solidFill>
              <a:srgbClr val="FF99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 eaLnBrk="0" hangingPunct="0">
              <a:lnSpc>
                <a:spcPct val="80000"/>
              </a:lnSpc>
              <a:defRPr/>
            </a:pPr>
            <a:r>
              <a:rPr lang="ru-RU" sz="2600" b="1" kern="0" dirty="0" smtClean="0">
                <a:solidFill>
                  <a:schemeClr val="tx1"/>
                </a:solidFill>
                <a:latin typeface="Arial"/>
                <a:cs typeface="Arial"/>
              </a:rPr>
              <a:t>103,4</a:t>
            </a:r>
            <a:endParaRPr lang="ru-RU" sz="2600" b="1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3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2"/>
          <p:cNvSpPr txBox="1">
            <a:spLocks noChangeArrowheads="1"/>
          </p:cNvSpPr>
          <p:nvPr/>
        </p:nvSpPr>
        <p:spPr bwMode="auto">
          <a:xfrm>
            <a:off x="12192" y="260648"/>
            <a:ext cx="121920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500"/>
              </a:lnSpc>
              <a:buClr>
                <a:srgbClr val="000000"/>
              </a:buClr>
              <a:buSzPct val="100000"/>
            </a:pPr>
            <a:r>
              <a:rPr lang="ru-RU" sz="3200" b="1" spc="-133" dirty="0" smtClean="0">
                <a:solidFill>
                  <a:prstClr val="white"/>
                </a:solidFill>
              </a:rPr>
              <a:t>Промышленное производство: отрасли </a:t>
            </a:r>
            <a:r>
              <a:rPr lang="ru-RU" sz="3200" b="1" spc="-133" dirty="0" smtClean="0">
                <a:solidFill>
                  <a:schemeClr val="bg1"/>
                </a:solidFill>
              </a:rPr>
              <a:t>специализации</a:t>
            </a:r>
            <a:r>
              <a:rPr lang="ru-RU" sz="3200" b="1" spc="-133" dirty="0" smtClean="0">
                <a:solidFill>
                  <a:prstClr val="white"/>
                </a:solidFill>
              </a:rPr>
              <a:t/>
            </a:r>
            <a:br>
              <a:rPr lang="ru-RU" sz="3200" b="1" spc="-133" dirty="0" smtClean="0">
                <a:solidFill>
                  <a:prstClr val="white"/>
                </a:solidFill>
              </a:rPr>
            </a:br>
            <a:r>
              <a:rPr lang="ru-RU" b="1" spc="-133" dirty="0" smtClean="0">
                <a:solidFill>
                  <a:prstClr val="white"/>
                </a:solidFill>
              </a:rPr>
              <a:t>(% </a:t>
            </a:r>
            <a:r>
              <a:rPr lang="ru-RU" b="1" spc="-133" dirty="0">
                <a:solidFill>
                  <a:prstClr val="white"/>
                </a:solidFill>
              </a:rPr>
              <a:t>к соотв. периоду предыдущего года)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04357"/>
              </p:ext>
            </p:extLst>
          </p:nvPr>
        </p:nvGraphicFramePr>
        <p:xfrm>
          <a:off x="269309" y="1117900"/>
          <a:ext cx="11767194" cy="559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000"/>
                <a:gridCol w="1924609"/>
                <a:gridCol w="1922585"/>
              </a:tblGrid>
              <a:tr h="888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</a:rPr>
                        <a:t>январь-</a:t>
                      </a:r>
                      <a:b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</a:rPr>
                        <a:t>март</a:t>
                      </a:r>
                      <a:br>
                        <a:rPr lang="ru-RU" sz="1800" b="1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</a:rPr>
                        <a:t>2020 г.</a:t>
                      </a:r>
                      <a:endParaRPr lang="ru-RU" sz="2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effectLst/>
                        </a:rPr>
                        <a:t>январь- </a:t>
                      </a:r>
                      <a:br>
                        <a:rPr lang="ru-RU" sz="1800" b="1" i="1" dirty="0" smtClean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ru-RU" sz="1800" b="1" i="1" dirty="0" smtClean="0">
                          <a:solidFill>
                            <a:srgbClr val="0000FF"/>
                          </a:solidFill>
                          <a:effectLst/>
                        </a:rPr>
                        <a:t>апрель</a:t>
                      </a:r>
                      <a:r>
                        <a:rPr lang="ru-RU" sz="1800" b="1" i="1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ru-RU" sz="1800" b="1" i="1" dirty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ru-RU" sz="1800" b="1" i="1" dirty="0">
                          <a:solidFill>
                            <a:srgbClr val="0000FF"/>
                          </a:solidFill>
                          <a:effectLst/>
                        </a:rPr>
                        <a:t>2020 г. </a:t>
                      </a:r>
                      <a:endParaRPr lang="ru-RU" sz="2400" b="1" i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8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добыча полезных ископаемых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106,9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110,1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8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добыча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угля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112,9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108,3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9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добыча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металлических руд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104,9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110,5 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34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    золото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106,0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</a:rPr>
                        <a:t>111,8</a:t>
                      </a:r>
                      <a:endParaRPr lang="ru-RU" sz="3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7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обрабатывающие производства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106,2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102,5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8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производство пищевых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продуктов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111,5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109,8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8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производство напитков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93,3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94,1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3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производство лекарственных средств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113,6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119,7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8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производство прочих транспортных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средств и оборудования</a:t>
                      </a:r>
                      <a:endParaRPr lang="ru-RU" sz="28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125,8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105,1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09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электроэнергия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96,2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96,6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206062" y="1091669"/>
            <a:ext cx="11861442" cy="5681853"/>
          </a:xfrm>
          <a:prstGeom prst="roundRect">
            <a:avLst>
              <a:gd name="adj" fmla="val 8096"/>
            </a:avLst>
          </a:prstGeom>
          <a:noFill/>
          <a:ln w="412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6449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0163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2"/>
          <p:cNvSpPr txBox="1">
            <a:spLocks noChangeArrowheads="1"/>
          </p:cNvSpPr>
          <p:nvPr/>
        </p:nvSpPr>
        <p:spPr bwMode="auto">
          <a:xfrm>
            <a:off x="12192" y="376761"/>
            <a:ext cx="1219200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lnSpc>
                <a:spcPts val="2500"/>
              </a:lnSpc>
              <a:buClr>
                <a:srgbClr val="000000"/>
              </a:buClr>
              <a:buSzPct val="100000"/>
            </a:pPr>
            <a:r>
              <a:rPr lang="ru-RU" sz="3200" b="1" spc="-133" dirty="0">
                <a:solidFill>
                  <a:prstClr val="white"/>
                </a:solidFill>
              </a:rPr>
              <a:t>Погрузка основных видов грузов </a:t>
            </a:r>
            <a:r>
              <a:rPr lang="ru-RU" sz="3200" b="1" spc="-133" dirty="0" smtClean="0">
                <a:solidFill>
                  <a:prstClr val="white"/>
                </a:solidFill>
              </a:rPr>
              <a:t>на </a:t>
            </a:r>
            <a:r>
              <a:rPr lang="ru-RU" sz="3200" b="1" spc="-133" dirty="0">
                <a:solidFill>
                  <a:prstClr val="white"/>
                </a:solidFill>
              </a:rPr>
              <a:t>железнодорожном </a:t>
            </a:r>
            <a:r>
              <a:rPr lang="ru-RU" sz="3200" b="1" spc="-133" dirty="0" smtClean="0">
                <a:solidFill>
                  <a:prstClr val="white"/>
                </a:solidFill>
              </a:rPr>
              <a:t>транспорте, </a:t>
            </a:r>
            <a:r>
              <a:rPr lang="ru-RU" sz="3200" spc="-133" dirty="0" smtClean="0">
                <a:solidFill>
                  <a:prstClr val="white"/>
                </a:solidFill>
              </a:rPr>
              <a:t>% </a:t>
            </a:r>
            <a:r>
              <a:rPr lang="ru-RU" sz="3200" spc="-133" dirty="0">
                <a:solidFill>
                  <a:prstClr val="white"/>
                </a:solidFill>
              </a:rPr>
              <a:t>к </a:t>
            </a:r>
            <a:r>
              <a:rPr lang="ru-RU" sz="3200" spc="-133" dirty="0" err="1" smtClean="0">
                <a:solidFill>
                  <a:prstClr val="white"/>
                </a:solidFill>
              </a:rPr>
              <a:t>соответ</a:t>
            </a:r>
            <a:r>
              <a:rPr lang="ru-RU" sz="3200" spc="-133" dirty="0" smtClean="0">
                <a:solidFill>
                  <a:prstClr val="white"/>
                </a:solidFill>
              </a:rPr>
              <a:t>. </a:t>
            </a:r>
            <a:r>
              <a:rPr lang="ru-RU" sz="3200" spc="-133" dirty="0">
                <a:solidFill>
                  <a:prstClr val="white"/>
                </a:solidFill>
              </a:rPr>
              <a:t>периоду 2019 г.</a:t>
            </a:r>
          </a:p>
          <a:p>
            <a:pPr algn="ctr">
              <a:lnSpc>
                <a:spcPts val="2500"/>
              </a:lnSpc>
              <a:buClr>
                <a:srgbClr val="000000"/>
              </a:buClr>
              <a:buSzPct val="100000"/>
            </a:pPr>
            <a:endParaRPr lang="ru-RU" sz="3200" spc="-133" dirty="0">
              <a:solidFill>
                <a:prstClr val="white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76282"/>
              </p:ext>
            </p:extLst>
          </p:nvPr>
        </p:nvGraphicFramePr>
        <p:xfrm>
          <a:off x="1468118" y="3040933"/>
          <a:ext cx="9255765" cy="3814936"/>
        </p:xfrm>
        <a:graphic>
          <a:graphicData uri="http://schemas.openxmlformats.org/drawingml/2006/table">
            <a:tbl>
              <a:tblPr/>
              <a:tblGrid>
                <a:gridCol w="3783765"/>
                <a:gridCol w="2736000"/>
                <a:gridCol w="2736000"/>
              </a:tblGrid>
              <a:tr h="45834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66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 груза</a:t>
                      </a:r>
                      <a:endParaRPr lang="ru-RU" sz="2000" b="1" dirty="0">
                        <a:solidFill>
                          <a:srgbClr val="66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66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январь – март  </a:t>
                      </a:r>
                    </a:p>
                    <a:p>
                      <a:pPr algn="ctr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66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 г.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66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январь – апрель</a:t>
                      </a:r>
                    </a:p>
                    <a:p>
                      <a:pPr algn="ctr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66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 г.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2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101,7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100,1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82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Нефть и нефтепродукты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108,1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Уголь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113,2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105,9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Лесные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грузы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74,1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74,4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Строительные грузы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116,9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114,0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Черные металлы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Контейнеры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124,4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119,2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Прочие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99,7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95,1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4" descr="http://delyagin.ru/pimages/p/790x/2015/04/19/1429394092_576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4164" y="1154520"/>
            <a:ext cx="2922585" cy="1742281"/>
          </a:xfrm>
          <a:prstGeom prst="rect">
            <a:avLst/>
          </a:prstGeom>
          <a:noFill/>
        </p:spPr>
      </p:pic>
      <p:pic>
        <p:nvPicPr>
          <p:cNvPr id="12" name="Picture 12" descr="image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79053" y="1154520"/>
            <a:ext cx="2857500" cy="1712505"/>
          </a:xfrm>
          <a:prstGeom prst="rect">
            <a:avLst/>
          </a:prstGeom>
          <a:noFill/>
        </p:spPr>
      </p:pic>
      <p:pic>
        <p:nvPicPr>
          <p:cNvPr id="13" name="Picture 14" descr="http://www.wayg.ru/static/uploaded/images/perevozka_uglj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2028" y="1154520"/>
            <a:ext cx="2881746" cy="17422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598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ext Box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75"/>
            <a:ext cx="12212638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506867" y="-56619"/>
            <a:ext cx="5801295" cy="41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19997" tIns="62398" rIns="119997" bIns="62398">
            <a:spAutoFit/>
          </a:bodyPr>
          <a:lstStyle/>
          <a:p>
            <a:pPr defTabSz="599002">
              <a:buClr>
                <a:srgbClr val="000000"/>
              </a:buClr>
              <a:buSzPct val="100000"/>
              <a:tabLst>
                <a:tab pos="0" algn="l"/>
                <a:tab pos="1219170" algn="l"/>
                <a:tab pos="2438339" algn="l"/>
                <a:tab pos="3657509" algn="l"/>
                <a:tab pos="4876678" algn="l"/>
                <a:tab pos="6095848" algn="l"/>
                <a:tab pos="7315017" algn="l"/>
                <a:tab pos="8534187" algn="l"/>
                <a:tab pos="9753356" algn="l"/>
                <a:tab pos="10972526" algn="l"/>
                <a:tab pos="12191695" algn="l"/>
                <a:tab pos="13410865" algn="l"/>
              </a:tabLst>
            </a:pPr>
            <a:r>
              <a:rPr lang="ru-RU" sz="1900" b="1" dirty="0">
                <a:solidFill>
                  <a:srgbClr val="B2B2B2"/>
                </a:solidFill>
                <a:ea typeface="Arial Unicode MS"/>
                <a:cs typeface="Arial Unicode MS"/>
              </a:rPr>
              <a:t>Министерство экономического развития края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0319" y="336078"/>
            <a:ext cx="12192000" cy="78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Конъюнктурные показатели СОП </a:t>
            </a:r>
            <a:r>
              <a:rPr lang="ru-RU" altLang="ru-RU" sz="2000" b="1" i="1" dirty="0" smtClean="0">
                <a:solidFill>
                  <a:prstClr val="white"/>
                </a:solidFill>
                <a:cs typeface="Arial" panose="020B0604020202020204" pitchFamily="34" charset="0"/>
              </a:rPr>
              <a:t>(85 ед., % ответов)</a:t>
            </a:r>
            <a:endParaRPr lang="ru-RU" altLang="ru-RU" sz="2000" b="1" i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27663" y="1198899"/>
            <a:ext cx="1512000" cy="129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Хорошее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19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1375" y="1342899"/>
            <a:ext cx="6372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400" b="1" dirty="0" smtClean="0"/>
              <a:t>Как </a:t>
            </a:r>
            <a:r>
              <a:rPr lang="ru-RU" sz="2400" b="1" dirty="0"/>
              <a:t>Вы оцениваете экономическое положение предприятия?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0806" y="1198899"/>
            <a:ext cx="1512000" cy="129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Плохое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14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34519" y="1198899"/>
            <a:ext cx="1512000" cy="1296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-80" dirty="0" smtClean="0">
                <a:solidFill>
                  <a:schemeClr val="tx2">
                    <a:lumMod val="50000"/>
                  </a:schemeClr>
                </a:solidFill>
              </a:rPr>
              <a:t>Удовлетворительное</a:t>
            </a:r>
          </a:p>
          <a:p>
            <a:pPr algn="ctr"/>
            <a:r>
              <a:rPr lang="ru-RU" sz="3200" b="1" spc="-80" dirty="0" smtClean="0">
                <a:solidFill>
                  <a:schemeClr val="tx2">
                    <a:lumMod val="50000"/>
                  </a:schemeClr>
                </a:solidFill>
              </a:rPr>
              <a:t>67</a:t>
            </a:r>
            <a:endParaRPr lang="ru-RU" sz="3200" b="1" spc="-8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1375" y="2762014"/>
            <a:ext cx="6372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400" b="1" dirty="0" smtClean="0"/>
              <a:t>Как </a:t>
            </a:r>
            <a:r>
              <a:rPr lang="ru-RU" sz="2400" b="1" dirty="0"/>
              <a:t>Вы оцениваете  изменение запасов готовой продукции предприятия?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1375" y="4192695"/>
            <a:ext cx="6372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400" b="1" dirty="0" smtClean="0"/>
              <a:t>Как </a:t>
            </a:r>
            <a:r>
              <a:rPr lang="ru-RU" sz="2400" b="1" dirty="0"/>
              <a:t>изменилась обеспеченность оборотными средствами предприятия?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1375" y="5617593"/>
            <a:ext cx="6372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400" b="1" dirty="0" smtClean="0"/>
              <a:t>Как </a:t>
            </a:r>
            <a:r>
              <a:rPr lang="ru-RU" sz="2400" b="1" dirty="0"/>
              <a:t>по Вашему изменилась доступность банковского кредита?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4519" y="4048695"/>
            <a:ext cx="1512000" cy="1296000"/>
          </a:xfrm>
          <a:prstGeom prst="roundRect">
            <a:avLst>
              <a:gd name="adj" fmla="val 1360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Не изменилась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64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34519" y="2623797"/>
            <a:ext cx="1512000" cy="1296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Не изменились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63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4519" y="5473593"/>
            <a:ext cx="1512000" cy="129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Нет изменений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73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627663" y="5473593"/>
            <a:ext cx="1512000" cy="129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Ухудшилась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627663" y="4048695"/>
            <a:ext cx="1512000" cy="1296000"/>
          </a:xfrm>
          <a:prstGeom prst="roundRect">
            <a:avLst>
              <a:gd name="adj" fmla="val 1054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Улучшилась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16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420806" y="2623797"/>
            <a:ext cx="1512000" cy="1296000"/>
          </a:xfrm>
          <a:prstGeom prst="roundRect">
            <a:avLst>
              <a:gd name="adj" fmla="val 1020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Увеличились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16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420806" y="5473593"/>
            <a:ext cx="1512000" cy="129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ru-RU" sz="1400" spc="-140" dirty="0" err="1">
                <a:solidFill>
                  <a:schemeClr val="tx2">
                    <a:lumMod val="50000"/>
                  </a:schemeClr>
                </a:solidFill>
              </a:rPr>
              <a:t>Кредито-вание</a:t>
            </a:r>
            <a:r>
              <a:rPr lang="ru-RU" sz="1400" spc="-140" dirty="0">
                <a:solidFill>
                  <a:schemeClr val="tx2">
                    <a:lumMod val="50000"/>
                  </a:schemeClr>
                </a:solidFill>
              </a:rPr>
              <a:t> невозможно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14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420806" y="4048695"/>
            <a:ext cx="1512000" cy="1296000"/>
          </a:xfrm>
          <a:prstGeom prst="roundRect">
            <a:avLst>
              <a:gd name="adj" fmla="val 748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Ухудшилась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20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627663" y="2623797"/>
            <a:ext cx="1512000" cy="129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400" b="1" spc="-30" dirty="0" smtClean="0">
                <a:solidFill>
                  <a:schemeClr val="tx2">
                    <a:lumMod val="50000"/>
                  </a:schemeClr>
                </a:solidFill>
              </a:rPr>
              <a:t>Уменьшились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21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5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60432</TotalTime>
  <Words>1261</Words>
  <Application>Microsoft Office PowerPoint</Application>
  <PresentationFormat>Широкоэкранный</PresentationFormat>
  <Paragraphs>355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Arial</vt:lpstr>
      <vt:lpstr>Arial Black</vt:lpstr>
      <vt:lpstr>Calibri</vt:lpstr>
      <vt:lpstr>Tahoma</vt:lpstr>
      <vt:lpstr>Times New Roman</vt:lpstr>
      <vt:lpstr>Verdana</vt:lpstr>
      <vt:lpstr>Wingdings</vt:lpstr>
      <vt:lpstr>13_Оформление по умолчанию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Миистерство финансов Хабаровского края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Алешкова Мария Александровна</dc:creator>
  <cp:lastModifiedBy>Мельниченко Антон Алексеевич</cp:lastModifiedBy>
  <cp:revision>1311</cp:revision>
  <cp:lastPrinted>2020-05-24T22:26:40Z</cp:lastPrinted>
  <dcterms:created xsi:type="dcterms:W3CDTF">2018-09-20T05:38:25Z</dcterms:created>
  <dcterms:modified xsi:type="dcterms:W3CDTF">2020-06-03T08:05:59Z</dcterms:modified>
</cp:coreProperties>
</file>