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7"/>
  </p:notesMasterIdLst>
  <p:sldIdLst>
    <p:sldId id="341" r:id="rId2"/>
    <p:sldId id="360" r:id="rId3"/>
    <p:sldId id="354" r:id="rId4"/>
    <p:sldId id="359" r:id="rId5"/>
    <p:sldId id="355" r:id="rId6"/>
  </p:sldIdLst>
  <p:sldSz cx="9144000" cy="5143500" type="screen16x9"/>
  <p:notesSz cx="6753225" cy="9893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7000"/>
    <a:srgbClr val="008000"/>
    <a:srgbClr val="7FA3CF"/>
    <a:srgbClr val="C3431B"/>
    <a:srgbClr val="6B95C7"/>
    <a:srgbClr val="00B7E2"/>
    <a:srgbClr val="E70354"/>
    <a:srgbClr val="C35855"/>
    <a:srgbClr val="ECCB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951" autoAdjust="0"/>
  </p:normalViewPr>
  <p:slideViewPr>
    <p:cSldViewPr>
      <p:cViewPr>
        <p:scale>
          <a:sx n="90" d="100"/>
          <a:sy n="90" d="100"/>
        </p:scale>
        <p:origin x="-510" y="-5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4326ED-88F7-45E2-835F-B31C91082BBE}" type="doc">
      <dgm:prSet loTypeId="urn:microsoft.com/office/officeart/2005/8/layout/vList3#1" loCatId="list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A27BDD97-82CF-4D89-B937-3C7E64088C43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l" rtl="0">
            <a:lnSpc>
              <a:spcPct val="80000"/>
            </a:lnSpc>
          </a:pPr>
          <a:r>
            <a:rPr lang="ru-RU" sz="1400" b="1" i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индустрии красоты</a:t>
          </a:r>
          <a:endParaRPr lang="ru-RU" sz="14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3914108D-6A3F-4715-88AB-F884D9B01A2D}" type="parTrans" cxnId="{306DEF93-6515-4BAC-85A4-B6463F52F4DC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3BB1D5B9-AD4B-4FD4-B8EE-93B802367E93}" type="sibTrans" cxnId="{306DEF93-6515-4BAC-85A4-B6463F52F4DC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94DFFAB4-4D6F-4855-9CD3-889274A5AB71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l">
            <a:lnSpc>
              <a:spcPct val="80000"/>
            </a:lnSpc>
          </a:pPr>
          <a:r>
            <a:rPr lang="ru-RU" sz="1400" b="1" i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агропромышленного комплекса</a:t>
          </a:r>
          <a:endParaRPr lang="ru-RU" sz="1400" b="1" spc="-3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B70C2457-3273-4286-B867-63B7E4B162CD}" type="parTrans" cxnId="{123F96BC-9A2D-4B5E-A94C-0EA4FAE2BF23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115FC868-EA9D-47D4-8AF6-9DC38302278B}" type="sibTrans" cxnId="{123F96BC-9A2D-4B5E-A94C-0EA4FAE2BF23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D905FB7C-9EBD-429C-B4DA-9085EBA34F37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l">
            <a:lnSpc>
              <a:spcPct val="80000"/>
            </a:lnSpc>
          </a:pPr>
          <a:r>
            <a:rPr lang="ru-RU" sz="1400" b="1" i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в строительстве  </a:t>
          </a:r>
          <a:endParaRPr lang="ru-RU" sz="1400" b="1" spc="-30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00CC7769-D6D1-4BF1-B6F3-B8440D22AACA}" type="parTrans" cxnId="{254BE215-7BAB-42C8-8ED6-93D566F8FE8A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0FBA72ED-35DF-4B93-AC0A-20ACF83516A5}" type="sibTrans" cxnId="{254BE215-7BAB-42C8-8ED6-93D566F8FE8A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BA1223C9-5D20-455B-A72D-E49782B509E9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l" rtl="0">
            <a:lnSpc>
              <a:spcPct val="80000"/>
            </a:lnSpc>
          </a:pPr>
          <a:r>
            <a:rPr lang="ru-RU" sz="1400" b="1" i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в жилищно-коммунальном хозяйстве</a:t>
          </a:r>
          <a:endParaRPr lang="ru-RU" sz="14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7A41466B-10F0-410C-AEDB-12F5705B5DE5}" type="parTrans" cxnId="{85FE766D-5F1D-4406-AC81-5A0673CB14D8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E2B989BF-ED19-40B9-8CCC-D87D6FE5EF59}" type="sibTrans" cxnId="{85FE766D-5F1D-4406-AC81-5A0673CB14D8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49AEF95C-A306-4762-A565-4E69842BD1FE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l">
            <a:lnSpc>
              <a:spcPct val="80000"/>
            </a:lnSpc>
          </a:pPr>
          <a:r>
            <a:rPr lang="ru-RU" sz="1200" b="1" i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в сфере безопасности труда, социальной защиты и занятости населения </a:t>
          </a:r>
          <a:endParaRPr lang="ru-RU" sz="1200" b="1" spc="-3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C83DCDF2-AC8F-4E0E-953D-E64ACD6335D1}" type="parTrans" cxnId="{C9A148C8-AC7C-4C93-AA62-218C3FEE2225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5E62ADAF-326E-403D-B297-FC20151DA94C}" type="sibTrans" cxnId="{C9A148C8-AC7C-4C93-AA62-218C3FEE2225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9487EFFB-39BB-4028-9E3D-9E5156CF3B6C}" type="pres">
      <dgm:prSet presAssocID="{824326ED-88F7-45E2-835F-B31C91082BB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98D92C-D1F4-41B6-819D-644E703FF7CD}" type="pres">
      <dgm:prSet presAssocID="{A27BDD97-82CF-4D89-B937-3C7E64088C43}" presName="composite" presStyleCnt="0"/>
      <dgm:spPr/>
    </dgm:pt>
    <dgm:pt modelId="{29102461-54A2-40A5-8100-0B535701CFFF}" type="pres">
      <dgm:prSet presAssocID="{A27BDD97-82CF-4D89-B937-3C7E64088C43}" presName="imgShp" presStyleLbl="fgImgPlace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3A64D6D-D799-452B-9EA3-E12EDADD61A8}" type="pres">
      <dgm:prSet presAssocID="{A27BDD97-82CF-4D89-B937-3C7E64088C43}" presName="txShp" presStyleLbl="node1" presStyleIdx="0" presStyleCnt="5" custScaleY="838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987B65-607E-452B-A31F-E565BB3FC848}" type="pres">
      <dgm:prSet presAssocID="{3BB1D5B9-AD4B-4FD4-B8EE-93B802367E93}" presName="spacing" presStyleCnt="0"/>
      <dgm:spPr/>
    </dgm:pt>
    <dgm:pt modelId="{E4A7C83D-A449-4CF1-81C7-7A9CB7EBFCA9}" type="pres">
      <dgm:prSet presAssocID="{94DFFAB4-4D6F-4855-9CD3-889274A5AB71}" presName="composite" presStyleCnt="0"/>
      <dgm:spPr/>
    </dgm:pt>
    <dgm:pt modelId="{03341DEF-1D39-4329-9E05-4711E4097784}" type="pres">
      <dgm:prSet presAssocID="{94DFFAB4-4D6F-4855-9CD3-889274A5AB71}" presName="imgShp" presStyleLbl="fgImgPlace1" presStyleIdx="1" presStyleCnt="5" custLinFactNeighborY="-1101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20F6087F-C648-4944-B3A2-B321BFDF32C0}" type="pres">
      <dgm:prSet presAssocID="{94DFFAB4-4D6F-4855-9CD3-889274A5AB71}" presName="txShp" presStyleLbl="node1" presStyleIdx="1" presStyleCnt="5" custScaleY="94477" custLinFactNeighborY="-110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FD4A7D-9743-4DF6-A1C7-5CAFC73A6A74}" type="pres">
      <dgm:prSet presAssocID="{115FC868-EA9D-47D4-8AF6-9DC38302278B}" presName="spacing" presStyleCnt="0"/>
      <dgm:spPr/>
    </dgm:pt>
    <dgm:pt modelId="{5158A97C-3179-4E69-957D-252A46910A1A}" type="pres">
      <dgm:prSet presAssocID="{D905FB7C-9EBD-429C-B4DA-9085EBA34F37}" presName="composite" presStyleCnt="0"/>
      <dgm:spPr/>
    </dgm:pt>
    <dgm:pt modelId="{1DAAC359-D208-41DE-86FF-A7D28CF6E871}" type="pres">
      <dgm:prSet presAssocID="{D905FB7C-9EBD-429C-B4DA-9085EBA34F37}" presName="imgShp" presStyleLbl="fgImgPlace1" presStyleIdx="2" presStyleCnt="5" custScaleX="111724" custScaleY="101518" custLinFactNeighborY="-1678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FFF000C5-97C4-46D4-9B3B-E774EA0952CD}" type="pres">
      <dgm:prSet presAssocID="{D905FB7C-9EBD-429C-B4DA-9085EBA34F37}" presName="txShp" presStyleLbl="node1" presStyleIdx="2" presStyleCnt="5" custScaleY="88757" custLinFactNeighborY="-167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39EA7F-8267-49C5-A1A4-339904C271AC}" type="pres">
      <dgm:prSet presAssocID="{0FBA72ED-35DF-4B93-AC0A-20ACF83516A5}" presName="spacing" presStyleCnt="0"/>
      <dgm:spPr/>
    </dgm:pt>
    <dgm:pt modelId="{1B41F10C-AD63-4E86-9617-A016C785C285}" type="pres">
      <dgm:prSet presAssocID="{BA1223C9-5D20-455B-A72D-E49782B509E9}" presName="composite" presStyleCnt="0"/>
      <dgm:spPr/>
    </dgm:pt>
    <dgm:pt modelId="{15DA6894-9812-4931-86F6-4C107273EAF2}" type="pres">
      <dgm:prSet presAssocID="{BA1223C9-5D20-455B-A72D-E49782B509E9}" presName="imgShp" presStyleLbl="fgImgPlace1" presStyleIdx="3" presStyleCnt="5" custLinFactNeighborY="-22547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A3DC57B-C57A-46B5-8643-017F66306E21}" type="pres">
      <dgm:prSet presAssocID="{BA1223C9-5D20-455B-A72D-E49782B509E9}" presName="txShp" presStyleLbl="node1" presStyleIdx="3" presStyleCnt="5" custLinFactNeighborY="-225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B606A6-AB4D-4BCA-BB5E-7E0AC69B920B}" type="pres">
      <dgm:prSet presAssocID="{E2B989BF-ED19-40B9-8CCC-D87D6FE5EF59}" presName="spacing" presStyleCnt="0"/>
      <dgm:spPr/>
    </dgm:pt>
    <dgm:pt modelId="{D3CAB745-C5DB-4301-913B-8D13C07DCD9A}" type="pres">
      <dgm:prSet presAssocID="{49AEF95C-A306-4762-A565-4E69842BD1FE}" presName="composite" presStyleCnt="0"/>
      <dgm:spPr/>
    </dgm:pt>
    <dgm:pt modelId="{C88FB85C-67B7-4DDF-A89D-33D900D8D1E8}" type="pres">
      <dgm:prSet presAssocID="{49AEF95C-A306-4762-A565-4E69842BD1FE}" presName="imgShp" presStyleLbl="fgImgPlace1" presStyleIdx="4" presStyleCnt="5" custLinFactNeighborY="-17034"/>
      <dgm:spPr>
        <a:blipFill rotWithShape="0">
          <a:blip xmlns:r="http://schemas.openxmlformats.org/officeDocument/2006/relationships" r:embed="rId5"/>
          <a:stretch>
            <a:fillRect/>
          </a:stretch>
        </a:blipFill>
        <a:effectLst>
          <a:outerShdw blurRad="40000" dir="5400000" rotWithShape="0">
            <a:srgbClr val="000000">
              <a:alpha val="27000"/>
            </a:srgbClr>
          </a:outerShdw>
        </a:effectLst>
      </dgm:spPr>
      <dgm:t>
        <a:bodyPr/>
        <a:lstStyle/>
        <a:p>
          <a:endParaRPr lang="ru-RU"/>
        </a:p>
      </dgm:t>
    </dgm:pt>
    <dgm:pt modelId="{88704944-0F4F-4DE1-B9B4-BCA1D1021CF4}" type="pres">
      <dgm:prSet presAssocID="{49AEF95C-A306-4762-A565-4E69842BD1FE}" presName="txShp" presStyleLbl="node1" presStyleIdx="4" presStyleCnt="5" custLinFactNeighborY="-170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4BE215-7BAB-42C8-8ED6-93D566F8FE8A}" srcId="{824326ED-88F7-45E2-835F-B31C91082BBE}" destId="{D905FB7C-9EBD-429C-B4DA-9085EBA34F37}" srcOrd="2" destOrd="0" parTransId="{00CC7769-D6D1-4BF1-B6F3-B8440D22AACA}" sibTransId="{0FBA72ED-35DF-4B93-AC0A-20ACF83516A5}"/>
    <dgm:cxn modelId="{17D069FF-68E5-406D-B695-9FC79C2B3DFC}" type="presOf" srcId="{824326ED-88F7-45E2-835F-B31C91082BBE}" destId="{9487EFFB-39BB-4028-9E3D-9E5156CF3B6C}" srcOrd="0" destOrd="0" presId="urn:microsoft.com/office/officeart/2005/8/layout/vList3#1"/>
    <dgm:cxn modelId="{427A24CD-8DB6-432F-97A2-F7715824144D}" type="presOf" srcId="{D905FB7C-9EBD-429C-B4DA-9085EBA34F37}" destId="{FFF000C5-97C4-46D4-9B3B-E774EA0952CD}" srcOrd="0" destOrd="0" presId="urn:microsoft.com/office/officeart/2005/8/layout/vList3#1"/>
    <dgm:cxn modelId="{C367DF37-81A5-41BA-A18D-127931186776}" type="presOf" srcId="{BA1223C9-5D20-455B-A72D-E49782B509E9}" destId="{9A3DC57B-C57A-46B5-8643-017F66306E21}" srcOrd="0" destOrd="0" presId="urn:microsoft.com/office/officeart/2005/8/layout/vList3#1"/>
    <dgm:cxn modelId="{8A8E9DD8-32FB-42A1-9840-5C7575EED4D9}" type="presOf" srcId="{A27BDD97-82CF-4D89-B937-3C7E64088C43}" destId="{93A64D6D-D799-452B-9EA3-E12EDADD61A8}" srcOrd="0" destOrd="0" presId="urn:microsoft.com/office/officeart/2005/8/layout/vList3#1"/>
    <dgm:cxn modelId="{567FF377-AD26-4C48-B18A-164E29BC4B9D}" type="presOf" srcId="{94DFFAB4-4D6F-4855-9CD3-889274A5AB71}" destId="{20F6087F-C648-4944-B3A2-B321BFDF32C0}" srcOrd="0" destOrd="0" presId="urn:microsoft.com/office/officeart/2005/8/layout/vList3#1"/>
    <dgm:cxn modelId="{306DEF93-6515-4BAC-85A4-B6463F52F4DC}" srcId="{824326ED-88F7-45E2-835F-B31C91082BBE}" destId="{A27BDD97-82CF-4D89-B937-3C7E64088C43}" srcOrd="0" destOrd="0" parTransId="{3914108D-6A3F-4715-88AB-F884D9B01A2D}" sibTransId="{3BB1D5B9-AD4B-4FD4-B8EE-93B802367E93}"/>
    <dgm:cxn modelId="{C9A148C8-AC7C-4C93-AA62-218C3FEE2225}" srcId="{824326ED-88F7-45E2-835F-B31C91082BBE}" destId="{49AEF95C-A306-4762-A565-4E69842BD1FE}" srcOrd="4" destOrd="0" parTransId="{C83DCDF2-AC8F-4E0E-953D-E64ACD6335D1}" sibTransId="{5E62ADAF-326E-403D-B297-FC20151DA94C}"/>
    <dgm:cxn modelId="{123F96BC-9A2D-4B5E-A94C-0EA4FAE2BF23}" srcId="{824326ED-88F7-45E2-835F-B31C91082BBE}" destId="{94DFFAB4-4D6F-4855-9CD3-889274A5AB71}" srcOrd="1" destOrd="0" parTransId="{B70C2457-3273-4286-B867-63B7E4B162CD}" sibTransId="{115FC868-EA9D-47D4-8AF6-9DC38302278B}"/>
    <dgm:cxn modelId="{5682A33C-4FD8-42E7-9A5F-B4B838EF0CB5}" type="presOf" srcId="{49AEF95C-A306-4762-A565-4E69842BD1FE}" destId="{88704944-0F4F-4DE1-B9B4-BCA1D1021CF4}" srcOrd="0" destOrd="0" presId="urn:microsoft.com/office/officeart/2005/8/layout/vList3#1"/>
    <dgm:cxn modelId="{85FE766D-5F1D-4406-AC81-5A0673CB14D8}" srcId="{824326ED-88F7-45E2-835F-B31C91082BBE}" destId="{BA1223C9-5D20-455B-A72D-E49782B509E9}" srcOrd="3" destOrd="0" parTransId="{7A41466B-10F0-410C-AEDB-12F5705B5DE5}" sibTransId="{E2B989BF-ED19-40B9-8CCC-D87D6FE5EF59}"/>
    <dgm:cxn modelId="{B30D59D8-C032-462E-A743-F5A729212F47}" type="presParOf" srcId="{9487EFFB-39BB-4028-9E3D-9E5156CF3B6C}" destId="{D498D92C-D1F4-41B6-819D-644E703FF7CD}" srcOrd="0" destOrd="0" presId="urn:microsoft.com/office/officeart/2005/8/layout/vList3#1"/>
    <dgm:cxn modelId="{DC9905EC-3171-4709-906E-A2F34CFF2FFB}" type="presParOf" srcId="{D498D92C-D1F4-41B6-819D-644E703FF7CD}" destId="{29102461-54A2-40A5-8100-0B535701CFFF}" srcOrd="0" destOrd="0" presId="urn:microsoft.com/office/officeart/2005/8/layout/vList3#1"/>
    <dgm:cxn modelId="{D8888CB3-EB55-4ACA-98B8-653927FF5583}" type="presParOf" srcId="{D498D92C-D1F4-41B6-819D-644E703FF7CD}" destId="{93A64D6D-D799-452B-9EA3-E12EDADD61A8}" srcOrd="1" destOrd="0" presId="urn:microsoft.com/office/officeart/2005/8/layout/vList3#1"/>
    <dgm:cxn modelId="{2B672977-4939-425F-8996-54D92C7710CD}" type="presParOf" srcId="{9487EFFB-39BB-4028-9E3D-9E5156CF3B6C}" destId="{E2987B65-607E-452B-A31F-E565BB3FC848}" srcOrd="1" destOrd="0" presId="urn:microsoft.com/office/officeart/2005/8/layout/vList3#1"/>
    <dgm:cxn modelId="{E63A1E7D-33D1-4277-A9C5-C0B1CE0EAC4B}" type="presParOf" srcId="{9487EFFB-39BB-4028-9E3D-9E5156CF3B6C}" destId="{E4A7C83D-A449-4CF1-81C7-7A9CB7EBFCA9}" srcOrd="2" destOrd="0" presId="urn:microsoft.com/office/officeart/2005/8/layout/vList3#1"/>
    <dgm:cxn modelId="{E715FE7D-F4B5-4055-8AF2-D486A805DE71}" type="presParOf" srcId="{E4A7C83D-A449-4CF1-81C7-7A9CB7EBFCA9}" destId="{03341DEF-1D39-4329-9E05-4711E4097784}" srcOrd="0" destOrd="0" presId="urn:microsoft.com/office/officeart/2005/8/layout/vList3#1"/>
    <dgm:cxn modelId="{6FC93571-216B-4DF5-AFD0-3F5EECB27118}" type="presParOf" srcId="{E4A7C83D-A449-4CF1-81C7-7A9CB7EBFCA9}" destId="{20F6087F-C648-4944-B3A2-B321BFDF32C0}" srcOrd="1" destOrd="0" presId="urn:microsoft.com/office/officeart/2005/8/layout/vList3#1"/>
    <dgm:cxn modelId="{6F1F25ED-A8D1-47E2-A8DE-AA9FF5B18154}" type="presParOf" srcId="{9487EFFB-39BB-4028-9E3D-9E5156CF3B6C}" destId="{D2FD4A7D-9743-4DF6-A1C7-5CAFC73A6A74}" srcOrd="3" destOrd="0" presId="urn:microsoft.com/office/officeart/2005/8/layout/vList3#1"/>
    <dgm:cxn modelId="{603E8368-2F06-42AA-8719-E21E70FB35A1}" type="presParOf" srcId="{9487EFFB-39BB-4028-9E3D-9E5156CF3B6C}" destId="{5158A97C-3179-4E69-957D-252A46910A1A}" srcOrd="4" destOrd="0" presId="urn:microsoft.com/office/officeart/2005/8/layout/vList3#1"/>
    <dgm:cxn modelId="{95ED3798-0798-4F9C-9206-47D6CFA0256C}" type="presParOf" srcId="{5158A97C-3179-4E69-957D-252A46910A1A}" destId="{1DAAC359-D208-41DE-86FF-A7D28CF6E871}" srcOrd="0" destOrd="0" presId="urn:microsoft.com/office/officeart/2005/8/layout/vList3#1"/>
    <dgm:cxn modelId="{47E4F84B-0B82-4E4A-BB3B-E0E9F7A1F489}" type="presParOf" srcId="{5158A97C-3179-4E69-957D-252A46910A1A}" destId="{FFF000C5-97C4-46D4-9B3B-E774EA0952CD}" srcOrd="1" destOrd="0" presId="urn:microsoft.com/office/officeart/2005/8/layout/vList3#1"/>
    <dgm:cxn modelId="{185F994F-94D8-42B9-93FD-5694C3F897DC}" type="presParOf" srcId="{9487EFFB-39BB-4028-9E3D-9E5156CF3B6C}" destId="{6839EA7F-8267-49C5-A1A4-339904C271AC}" srcOrd="5" destOrd="0" presId="urn:microsoft.com/office/officeart/2005/8/layout/vList3#1"/>
    <dgm:cxn modelId="{7615350E-F9DA-448A-9CFA-7A43ABDC380D}" type="presParOf" srcId="{9487EFFB-39BB-4028-9E3D-9E5156CF3B6C}" destId="{1B41F10C-AD63-4E86-9617-A016C785C285}" srcOrd="6" destOrd="0" presId="urn:microsoft.com/office/officeart/2005/8/layout/vList3#1"/>
    <dgm:cxn modelId="{9C785750-8EAC-4B51-A706-79BAF6DC6B93}" type="presParOf" srcId="{1B41F10C-AD63-4E86-9617-A016C785C285}" destId="{15DA6894-9812-4931-86F6-4C107273EAF2}" srcOrd="0" destOrd="0" presId="urn:microsoft.com/office/officeart/2005/8/layout/vList3#1"/>
    <dgm:cxn modelId="{A4D3063D-57BD-418F-872B-03437767FC7B}" type="presParOf" srcId="{1B41F10C-AD63-4E86-9617-A016C785C285}" destId="{9A3DC57B-C57A-46B5-8643-017F66306E21}" srcOrd="1" destOrd="0" presId="urn:microsoft.com/office/officeart/2005/8/layout/vList3#1"/>
    <dgm:cxn modelId="{C0927D01-1A15-4872-8F0D-CA4072532DD6}" type="presParOf" srcId="{9487EFFB-39BB-4028-9E3D-9E5156CF3B6C}" destId="{44B606A6-AB4D-4BCA-BB5E-7E0AC69B920B}" srcOrd="7" destOrd="0" presId="urn:microsoft.com/office/officeart/2005/8/layout/vList3#1"/>
    <dgm:cxn modelId="{90D53299-97DB-4996-B16B-9B405609C05A}" type="presParOf" srcId="{9487EFFB-39BB-4028-9E3D-9E5156CF3B6C}" destId="{D3CAB745-C5DB-4301-913B-8D13C07DCD9A}" srcOrd="8" destOrd="0" presId="urn:microsoft.com/office/officeart/2005/8/layout/vList3#1"/>
    <dgm:cxn modelId="{C310BFF3-DE0E-47C3-9DCC-E927752BD406}" type="presParOf" srcId="{D3CAB745-C5DB-4301-913B-8D13C07DCD9A}" destId="{C88FB85C-67B7-4DDF-A89D-33D900D8D1E8}" srcOrd="0" destOrd="0" presId="urn:microsoft.com/office/officeart/2005/8/layout/vList3#1"/>
    <dgm:cxn modelId="{0C0EC39F-03EE-4781-9E1D-DAA28D9F522D}" type="presParOf" srcId="{D3CAB745-C5DB-4301-913B-8D13C07DCD9A}" destId="{88704944-0F4F-4DE1-B9B4-BCA1D1021CF4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4326ED-88F7-45E2-835F-B31C91082BBE}" type="doc">
      <dgm:prSet loTypeId="urn:microsoft.com/office/officeart/2005/8/layout/vList3#1" loCatId="list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A27BDD97-82CF-4D89-B937-3C7E64088C43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l" rtl="0">
            <a:lnSpc>
              <a:spcPct val="80000"/>
            </a:lnSpc>
          </a:pPr>
          <a:r>
            <a:rPr lang="ru-RU" sz="1400" b="1" i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в области сварки</a:t>
          </a:r>
          <a:endParaRPr lang="ru-RU" sz="14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3914108D-6A3F-4715-88AB-F884D9B01A2D}" type="parTrans" cxnId="{306DEF93-6515-4BAC-85A4-B6463F52F4DC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3BB1D5B9-AD4B-4FD4-B8EE-93B802367E93}" type="sibTrans" cxnId="{306DEF93-6515-4BAC-85A4-B6463F52F4DC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94DFFAB4-4D6F-4855-9CD3-889274A5AB71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l">
            <a:lnSpc>
              <a:spcPct val="80000"/>
            </a:lnSpc>
          </a:pPr>
          <a:r>
            <a:rPr lang="ru-RU" sz="1200" b="1" i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в лифтовой отрасли, сфере подъемных сооружений и вертикального транспорта</a:t>
          </a:r>
          <a:endParaRPr lang="ru-RU" sz="1200" b="1" spc="-3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B70C2457-3273-4286-B867-63B7E4B162CD}" type="parTrans" cxnId="{123F96BC-9A2D-4B5E-A94C-0EA4FAE2BF23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115FC868-EA9D-47D4-8AF6-9DC38302278B}" type="sibTrans" cxnId="{123F96BC-9A2D-4B5E-A94C-0EA4FAE2BF23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D905FB7C-9EBD-429C-B4DA-9085EBA34F37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l">
            <a:lnSpc>
              <a:spcPct val="70000"/>
            </a:lnSpc>
          </a:pPr>
          <a:r>
            <a:rPr lang="ru-RU" sz="1300" b="1" i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в области обеспечения безопасности в чрезвычайных ситуациях</a:t>
          </a:r>
          <a:endParaRPr lang="ru-RU" sz="1300" b="1" spc="-30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00CC7769-D6D1-4BF1-B6F3-B8440D22AACA}" type="parTrans" cxnId="{254BE215-7BAB-42C8-8ED6-93D566F8FE8A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0FBA72ED-35DF-4B93-AC0A-20ACF83516A5}" type="sibTrans" cxnId="{254BE215-7BAB-42C8-8ED6-93D566F8FE8A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BA1223C9-5D20-455B-A72D-E49782B509E9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l" rtl="0">
            <a:lnSpc>
              <a:spcPct val="80000"/>
            </a:lnSpc>
          </a:pPr>
          <a:r>
            <a:rPr lang="ru-RU" sz="1400" b="1" i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финансового рынка </a:t>
          </a:r>
          <a:endParaRPr lang="ru-RU" sz="14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7A41466B-10F0-410C-AEDB-12F5705B5DE5}" type="parTrans" cxnId="{85FE766D-5F1D-4406-AC81-5A0673CB14D8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E2B989BF-ED19-40B9-8CCC-D87D6FE5EF59}" type="sibTrans" cxnId="{85FE766D-5F1D-4406-AC81-5A0673CB14D8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49AEF95C-A306-4762-A565-4E69842BD1FE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l">
            <a:lnSpc>
              <a:spcPct val="80000"/>
            </a:lnSpc>
          </a:pPr>
          <a:r>
            <a:rPr lang="ru-RU" sz="1100" b="1" i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торговой, внешнеторговой </a:t>
          </a:r>
          <a:br>
            <a:rPr lang="ru-RU" sz="1100" b="1" i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</a:br>
          <a:r>
            <a:rPr lang="ru-RU" sz="1100" b="1" i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и по отдельным видам предпринимательской и экономической деятельности</a:t>
          </a:r>
          <a:endParaRPr lang="ru-RU" sz="1100" b="1" spc="-3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C83DCDF2-AC8F-4E0E-953D-E64ACD6335D1}" type="parTrans" cxnId="{C9A148C8-AC7C-4C93-AA62-218C3FEE2225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5E62ADAF-326E-403D-B297-FC20151DA94C}" type="sibTrans" cxnId="{C9A148C8-AC7C-4C93-AA62-218C3FEE2225}">
      <dgm:prSet/>
      <dgm:spPr/>
      <dgm:t>
        <a:bodyPr/>
        <a:lstStyle/>
        <a:p>
          <a:pPr>
            <a:lnSpc>
              <a:spcPct val="80000"/>
            </a:lnSpc>
          </a:pPr>
          <a:endParaRPr lang="ru-RU" sz="1100">
            <a:latin typeface="Arial" pitchFamily="34" charset="0"/>
            <a:cs typeface="Arial" pitchFamily="34" charset="0"/>
          </a:endParaRPr>
        </a:p>
      </dgm:t>
    </dgm:pt>
    <dgm:pt modelId="{9487EFFB-39BB-4028-9E3D-9E5156CF3B6C}" type="pres">
      <dgm:prSet presAssocID="{824326ED-88F7-45E2-835F-B31C91082BB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98D92C-D1F4-41B6-819D-644E703FF7CD}" type="pres">
      <dgm:prSet presAssocID="{A27BDD97-82CF-4D89-B937-3C7E64088C43}" presName="composite" presStyleCnt="0"/>
      <dgm:spPr/>
    </dgm:pt>
    <dgm:pt modelId="{29102461-54A2-40A5-8100-0B535701CFFF}" type="pres">
      <dgm:prSet presAssocID="{A27BDD97-82CF-4D89-B937-3C7E64088C43}" presName="imgShp" presStyleLbl="fgImgPlace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3A64D6D-D799-452B-9EA3-E12EDADD61A8}" type="pres">
      <dgm:prSet presAssocID="{A27BDD97-82CF-4D89-B937-3C7E64088C43}" presName="txShp" presStyleLbl="node1" presStyleIdx="0" presStyleCnt="5" custScaleY="838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987B65-607E-452B-A31F-E565BB3FC848}" type="pres">
      <dgm:prSet presAssocID="{3BB1D5B9-AD4B-4FD4-B8EE-93B802367E93}" presName="spacing" presStyleCnt="0"/>
      <dgm:spPr/>
    </dgm:pt>
    <dgm:pt modelId="{E4A7C83D-A449-4CF1-81C7-7A9CB7EBFCA9}" type="pres">
      <dgm:prSet presAssocID="{94DFFAB4-4D6F-4855-9CD3-889274A5AB71}" presName="composite" presStyleCnt="0"/>
      <dgm:spPr/>
    </dgm:pt>
    <dgm:pt modelId="{03341DEF-1D39-4329-9E05-4711E4097784}" type="pres">
      <dgm:prSet presAssocID="{94DFFAB4-4D6F-4855-9CD3-889274A5AB71}" presName="imgShp" presStyleLbl="fgImgPlace1" presStyleIdx="1" presStyleCnt="5" custLinFactNeighborY="-1101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20F6087F-C648-4944-B3A2-B321BFDF32C0}" type="pres">
      <dgm:prSet presAssocID="{94DFFAB4-4D6F-4855-9CD3-889274A5AB71}" presName="txShp" presStyleLbl="node1" presStyleIdx="1" presStyleCnt="5" custScaleY="94477" custLinFactNeighborY="-110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FD4A7D-9743-4DF6-A1C7-5CAFC73A6A74}" type="pres">
      <dgm:prSet presAssocID="{115FC868-EA9D-47D4-8AF6-9DC38302278B}" presName="spacing" presStyleCnt="0"/>
      <dgm:spPr/>
    </dgm:pt>
    <dgm:pt modelId="{5158A97C-3179-4E69-957D-252A46910A1A}" type="pres">
      <dgm:prSet presAssocID="{D905FB7C-9EBD-429C-B4DA-9085EBA34F37}" presName="composite" presStyleCnt="0"/>
      <dgm:spPr/>
    </dgm:pt>
    <dgm:pt modelId="{1DAAC359-D208-41DE-86FF-A7D28CF6E871}" type="pres">
      <dgm:prSet presAssocID="{D905FB7C-9EBD-429C-B4DA-9085EBA34F37}" presName="imgShp" presStyleLbl="fgImgPlace1" presStyleIdx="2" presStyleCnt="5" custScaleX="127353" custScaleY="122110" custLinFactNeighborY="-1678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FFF000C5-97C4-46D4-9B3B-E774EA0952CD}" type="pres">
      <dgm:prSet presAssocID="{D905FB7C-9EBD-429C-B4DA-9085EBA34F37}" presName="txShp" presStyleLbl="node1" presStyleIdx="2" presStyleCnt="5" custScaleY="88757" custLinFactNeighborY="-167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39EA7F-8267-49C5-A1A4-339904C271AC}" type="pres">
      <dgm:prSet presAssocID="{0FBA72ED-35DF-4B93-AC0A-20ACF83516A5}" presName="spacing" presStyleCnt="0"/>
      <dgm:spPr/>
    </dgm:pt>
    <dgm:pt modelId="{1B41F10C-AD63-4E86-9617-A016C785C285}" type="pres">
      <dgm:prSet presAssocID="{BA1223C9-5D20-455B-A72D-E49782B509E9}" presName="composite" presStyleCnt="0"/>
      <dgm:spPr/>
    </dgm:pt>
    <dgm:pt modelId="{15DA6894-9812-4931-86F6-4C107273EAF2}" type="pres">
      <dgm:prSet presAssocID="{BA1223C9-5D20-455B-A72D-E49782B509E9}" presName="imgShp" presStyleLbl="fgImgPlace1" presStyleIdx="3" presStyleCnt="5" custLinFactNeighborY="-22547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A3DC57B-C57A-46B5-8643-017F66306E21}" type="pres">
      <dgm:prSet presAssocID="{BA1223C9-5D20-455B-A72D-E49782B509E9}" presName="txShp" presStyleLbl="node1" presStyleIdx="3" presStyleCnt="5" custLinFactNeighborY="-225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B606A6-AB4D-4BCA-BB5E-7E0AC69B920B}" type="pres">
      <dgm:prSet presAssocID="{E2B989BF-ED19-40B9-8CCC-D87D6FE5EF59}" presName="spacing" presStyleCnt="0"/>
      <dgm:spPr/>
    </dgm:pt>
    <dgm:pt modelId="{D3CAB745-C5DB-4301-913B-8D13C07DCD9A}" type="pres">
      <dgm:prSet presAssocID="{49AEF95C-A306-4762-A565-4E69842BD1FE}" presName="composite" presStyleCnt="0"/>
      <dgm:spPr/>
    </dgm:pt>
    <dgm:pt modelId="{C88FB85C-67B7-4DDF-A89D-33D900D8D1E8}" type="pres">
      <dgm:prSet presAssocID="{49AEF95C-A306-4762-A565-4E69842BD1FE}" presName="imgShp" presStyleLbl="fgImgPlace1" presStyleIdx="4" presStyleCnt="5" custLinFactNeighborY="-17034"/>
      <dgm:spPr>
        <a:blipFill rotWithShape="0">
          <a:blip xmlns:r="http://schemas.openxmlformats.org/officeDocument/2006/relationships" r:embed="rId5"/>
          <a:stretch>
            <a:fillRect/>
          </a:stretch>
        </a:blipFill>
        <a:effectLst>
          <a:outerShdw blurRad="40000" dir="5400000" rotWithShape="0">
            <a:srgbClr val="000000">
              <a:alpha val="27000"/>
            </a:srgbClr>
          </a:outerShdw>
        </a:effectLst>
      </dgm:spPr>
      <dgm:t>
        <a:bodyPr/>
        <a:lstStyle/>
        <a:p>
          <a:endParaRPr lang="ru-RU"/>
        </a:p>
      </dgm:t>
    </dgm:pt>
    <dgm:pt modelId="{88704944-0F4F-4DE1-B9B4-BCA1D1021CF4}" type="pres">
      <dgm:prSet presAssocID="{49AEF95C-A306-4762-A565-4E69842BD1FE}" presName="txShp" presStyleLbl="node1" presStyleIdx="4" presStyleCnt="5" custLinFactNeighborY="-170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CC436D-FA44-4397-9D45-27F0E8CF3968}" type="presOf" srcId="{D905FB7C-9EBD-429C-B4DA-9085EBA34F37}" destId="{FFF000C5-97C4-46D4-9B3B-E774EA0952CD}" srcOrd="0" destOrd="0" presId="urn:microsoft.com/office/officeart/2005/8/layout/vList3#1"/>
    <dgm:cxn modelId="{310537A8-DAA1-4DB7-BDFA-51FD26FCEFEC}" type="presOf" srcId="{824326ED-88F7-45E2-835F-B31C91082BBE}" destId="{9487EFFB-39BB-4028-9E3D-9E5156CF3B6C}" srcOrd="0" destOrd="0" presId="urn:microsoft.com/office/officeart/2005/8/layout/vList3#1"/>
    <dgm:cxn modelId="{BCF66804-9290-4006-8149-0D932AF9EAA8}" type="presOf" srcId="{49AEF95C-A306-4762-A565-4E69842BD1FE}" destId="{88704944-0F4F-4DE1-B9B4-BCA1D1021CF4}" srcOrd="0" destOrd="0" presId="urn:microsoft.com/office/officeart/2005/8/layout/vList3#1"/>
    <dgm:cxn modelId="{F0CEB448-0C38-4B0E-9087-46DC0BF04004}" type="presOf" srcId="{A27BDD97-82CF-4D89-B937-3C7E64088C43}" destId="{93A64D6D-D799-452B-9EA3-E12EDADD61A8}" srcOrd="0" destOrd="0" presId="urn:microsoft.com/office/officeart/2005/8/layout/vList3#1"/>
    <dgm:cxn modelId="{306DEF93-6515-4BAC-85A4-B6463F52F4DC}" srcId="{824326ED-88F7-45E2-835F-B31C91082BBE}" destId="{A27BDD97-82CF-4D89-B937-3C7E64088C43}" srcOrd="0" destOrd="0" parTransId="{3914108D-6A3F-4715-88AB-F884D9B01A2D}" sibTransId="{3BB1D5B9-AD4B-4FD4-B8EE-93B802367E93}"/>
    <dgm:cxn modelId="{68B34788-ABD1-40E4-9FBB-92167201AB1E}" type="presOf" srcId="{BA1223C9-5D20-455B-A72D-E49782B509E9}" destId="{9A3DC57B-C57A-46B5-8643-017F66306E21}" srcOrd="0" destOrd="0" presId="urn:microsoft.com/office/officeart/2005/8/layout/vList3#1"/>
    <dgm:cxn modelId="{254BE215-7BAB-42C8-8ED6-93D566F8FE8A}" srcId="{824326ED-88F7-45E2-835F-B31C91082BBE}" destId="{D905FB7C-9EBD-429C-B4DA-9085EBA34F37}" srcOrd="2" destOrd="0" parTransId="{00CC7769-D6D1-4BF1-B6F3-B8440D22AACA}" sibTransId="{0FBA72ED-35DF-4B93-AC0A-20ACF83516A5}"/>
    <dgm:cxn modelId="{123F96BC-9A2D-4B5E-A94C-0EA4FAE2BF23}" srcId="{824326ED-88F7-45E2-835F-B31C91082BBE}" destId="{94DFFAB4-4D6F-4855-9CD3-889274A5AB71}" srcOrd="1" destOrd="0" parTransId="{B70C2457-3273-4286-B867-63B7E4B162CD}" sibTransId="{115FC868-EA9D-47D4-8AF6-9DC38302278B}"/>
    <dgm:cxn modelId="{85FE766D-5F1D-4406-AC81-5A0673CB14D8}" srcId="{824326ED-88F7-45E2-835F-B31C91082BBE}" destId="{BA1223C9-5D20-455B-A72D-E49782B509E9}" srcOrd="3" destOrd="0" parTransId="{7A41466B-10F0-410C-AEDB-12F5705B5DE5}" sibTransId="{E2B989BF-ED19-40B9-8CCC-D87D6FE5EF59}"/>
    <dgm:cxn modelId="{C9A148C8-AC7C-4C93-AA62-218C3FEE2225}" srcId="{824326ED-88F7-45E2-835F-B31C91082BBE}" destId="{49AEF95C-A306-4762-A565-4E69842BD1FE}" srcOrd="4" destOrd="0" parTransId="{C83DCDF2-AC8F-4E0E-953D-E64ACD6335D1}" sibTransId="{5E62ADAF-326E-403D-B297-FC20151DA94C}"/>
    <dgm:cxn modelId="{7815BD50-1AEB-4663-BD43-005135E9CD94}" type="presOf" srcId="{94DFFAB4-4D6F-4855-9CD3-889274A5AB71}" destId="{20F6087F-C648-4944-B3A2-B321BFDF32C0}" srcOrd="0" destOrd="0" presId="urn:microsoft.com/office/officeart/2005/8/layout/vList3#1"/>
    <dgm:cxn modelId="{1EDDFEF3-C84C-45F1-8EA2-D8F654B194E8}" type="presParOf" srcId="{9487EFFB-39BB-4028-9E3D-9E5156CF3B6C}" destId="{D498D92C-D1F4-41B6-819D-644E703FF7CD}" srcOrd="0" destOrd="0" presId="urn:microsoft.com/office/officeart/2005/8/layout/vList3#1"/>
    <dgm:cxn modelId="{CF90C7D4-BE9E-421F-A954-C9B8C111C35D}" type="presParOf" srcId="{D498D92C-D1F4-41B6-819D-644E703FF7CD}" destId="{29102461-54A2-40A5-8100-0B535701CFFF}" srcOrd="0" destOrd="0" presId="urn:microsoft.com/office/officeart/2005/8/layout/vList3#1"/>
    <dgm:cxn modelId="{4EFF1B02-7F58-4DF8-BAA0-AAD8E381B17F}" type="presParOf" srcId="{D498D92C-D1F4-41B6-819D-644E703FF7CD}" destId="{93A64D6D-D799-452B-9EA3-E12EDADD61A8}" srcOrd="1" destOrd="0" presId="urn:microsoft.com/office/officeart/2005/8/layout/vList3#1"/>
    <dgm:cxn modelId="{04B2A566-DE1C-4F01-90F0-266E2771C497}" type="presParOf" srcId="{9487EFFB-39BB-4028-9E3D-9E5156CF3B6C}" destId="{E2987B65-607E-452B-A31F-E565BB3FC848}" srcOrd="1" destOrd="0" presId="urn:microsoft.com/office/officeart/2005/8/layout/vList3#1"/>
    <dgm:cxn modelId="{34F14612-99C2-417B-AA58-A99B140AF8A4}" type="presParOf" srcId="{9487EFFB-39BB-4028-9E3D-9E5156CF3B6C}" destId="{E4A7C83D-A449-4CF1-81C7-7A9CB7EBFCA9}" srcOrd="2" destOrd="0" presId="urn:microsoft.com/office/officeart/2005/8/layout/vList3#1"/>
    <dgm:cxn modelId="{586E06CF-0D6D-4B68-9B82-C91219B631AF}" type="presParOf" srcId="{E4A7C83D-A449-4CF1-81C7-7A9CB7EBFCA9}" destId="{03341DEF-1D39-4329-9E05-4711E4097784}" srcOrd="0" destOrd="0" presId="urn:microsoft.com/office/officeart/2005/8/layout/vList3#1"/>
    <dgm:cxn modelId="{4CD17011-302C-4FE9-AF60-4B9BA596FB71}" type="presParOf" srcId="{E4A7C83D-A449-4CF1-81C7-7A9CB7EBFCA9}" destId="{20F6087F-C648-4944-B3A2-B321BFDF32C0}" srcOrd="1" destOrd="0" presId="urn:microsoft.com/office/officeart/2005/8/layout/vList3#1"/>
    <dgm:cxn modelId="{DB27AAC5-010F-4C8C-8C13-424C1E0418D3}" type="presParOf" srcId="{9487EFFB-39BB-4028-9E3D-9E5156CF3B6C}" destId="{D2FD4A7D-9743-4DF6-A1C7-5CAFC73A6A74}" srcOrd="3" destOrd="0" presId="urn:microsoft.com/office/officeart/2005/8/layout/vList3#1"/>
    <dgm:cxn modelId="{01023D74-972E-4939-A990-50C0E77356B6}" type="presParOf" srcId="{9487EFFB-39BB-4028-9E3D-9E5156CF3B6C}" destId="{5158A97C-3179-4E69-957D-252A46910A1A}" srcOrd="4" destOrd="0" presId="urn:microsoft.com/office/officeart/2005/8/layout/vList3#1"/>
    <dgm:cxn modelId="{16B58288-6E52-4226-BD71-E6EBC67ECC22}" type="presParOf" srcId="{5158A97C-3179-4E69-957D-252A46910A1A}" destId="{1DAAC359-D208-41DE-86FF-A7D28CF6E871}" srcOrd="0" destOrd="0" presId="urn:microsoft.com/office/officeart/2005/8/layout/vList3#1"/>
    <dgm:cxn modelId="{0E3D7FF7-02F5-4C81-84C1-720E929E4BF7}" type="presParOf" srcId="{5158A97C-3179-4E69-957D-252A46910A1A}" destId="{FFF000C5-97C4-46D4-9B3B-E774EA0952CD}" srcOrd="1" destOrd="0" presId="urn:microsoft.com/office/officeart/2005/8/layout/vList3#1"/>
    <dgm:cxn modelId="{47D5877B-02F1-4737-A73A-ADA5B1EBD822}" type="presParOf" srcId="{9487EFFB-39BB-4028-9E3D-9E5156CF3B6C}" destId="{6839EA7F-8267-49C5-A1A4-339904C271AC}" srcOrd="5" destOrd="0" presId="urn:microsoft.com/office/officeart/2005/8/layout/vList3#1"/>
    <dgm:cxn modelId="{C730A2B6-8B24-4470-A59E-33216F7DFC62}" type="presParOf" srcId="{9487EFFB-39BB-4028-9E3D-9E5156CF3B6C}" destId="{1B41F10C-AD63-4E86-9617-A016C785C285}" srcOrd="6" destOrd="0" presId="urn:microsoft.com/office/officeart/2005/8/layout/vList3#1"/>
    <dgm:cxn modelId="{8A5D6201-817D-4C57-BF0F-59D3AC2311FE}" type="presParOf" srcId="{1B41F10C-AD63-4E86-9617-A016C785C285}" destId="{15DA6894-9812-4931-86F6-4C107273EAF2}" srcOrd="0" destOrd="0" presId="urn:microsoft.com/office/officeart/2005/8/layout/vList3#1"/>
    <dgm:cxn modelId="{909823C0-3DE5-4EAE-8158-DB281DABF734}" type="presParOf" srcId="{1B41F10C-AD63-4E86-9617-A016C785C285}" destId="{9A3DC57B-C57A-46B5-8643-017F66306E21}" srcOrd="1" destOrd="0" presId="urn:microsoft.com/office/officeart/2005/8/layout/vList3#1"/>
    <dgm:cxn modelId="{478956DA-4FD3-4D67-80AF-BAFC770D90B2}" type="presParOf" srcId="{9487EFFB-39BB-4028-9E3D-9E5156CF3B6C}" destId="{44B606A6-AB4D-4BCA-BB5E-7E0AC69B920B}" srcOrd="7" destOrd="0" presId="urn:microsoft.com/office/officeart/2005/8/layout/vList3#1"/>
    <dgm:cxn modelId="{D8A1AFDB-1E30-42B4-ABF4-7336BAD839A1}" type="presParOf" srcId="{9487EFFB-39BB-4028-9E3D-9E5156CF3B6C}" destId="{D3CAB745-C5DB-4301-913B-8D13C07DCD9A}" srcOrd="8" destOrd="0" presId="urn:microsoft.com/office/officeart/2005/8/layout/vList3#1"/>
    <dgm:cxn modelId="{6A7BBC12-C9CC-4462-AB69-C1E2FF94DEB7}" type="presParOf" srcId="{D3CAB745-C5DB-4301-913B-8D13C07DCD9A}" destId="{C88FB85C-67B7-4DDF-A89D-33D900D8D1E8}" srcOrd="0" destOrd="0" presId="urn:microsoft.com/office/officeart/2005/8/layout/vList3#1"/>
    <dgm:cxn modelId="{16EEB86E-0D6F-4A66-B006-F43E7049B795}" type="presParOf" srcId="{D3CAB745-C5DB-4301-913B-8D13C07DCD9A}" destId="{88704944-0F4F-4DE1-B9B4-BCA1D1021CF4}" srcOrd="1" destOrd="0" presId="urn:microsoft.com/office/officeart/2005/8/layout/vList3#1"/>
  </dgm:cxnLst>
  <dgm:bg>
    <a:effectLst/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64D6D-D799-452B-9EA3-E12EDADD61A8}">
      <dsp:nvSpPr>
        <dsp:cNvPr id="0" name=""/>
        <dsp:cNvSpPr/>
      </dsp:nvSpPr>
      <dsp:spPr>
        <a:xfrm rot="10800000">
          <a:off x="895196" y="42522"/>
          <a:ext cx="3040401" cy="433757"/>
        </a:xfrm>
        <a:prstGeom prst="homePlat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214" tIns="53340" rIns="99568" bIns="53340" numCol="1" spcCol="1270" anchor="ctr" anchorCtr="0">
          <a:noAutofit/>
        </a:bodyPr>
        <a:lstStyle/>
        <a:p>
          <a:pPr lvl="0" algn="l" defTabSz="622300" rtl="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индустрии красоты</a:t>
          </a:r>
          <a:endParaRPr lang="ru-RU" sz="1400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003635" y="42522"/>
        <a:ext cx="2931962" cy="433757"/>
      </dsp:txXfrm>
    </dsp:sp>
    <dsp:sp modelId="{29102461-54A2-40A5-8100-0B535701CFFF}">
      <dsp:nvSpPr>
        <dsp:cNvPr id="0" name=""/>
        <dsp:cNvSpPr/>
      </dsp:nvSpPr>
      <dsp:spPr>
        <a:xfrm>
          <a:off x="636434" y="639"/>
          <a:ext cx="517523" cy="51752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0F6087F-C648-4944-B3A2-B321BFDF32C0}">
      <dsp:nvSpPr>
        <dsp:cNvPr id="0" name=""/>
        <dsp:cNvSpPr/>
      </dsp:nvSpPr>
      <dsp:spPr>
        <a:xfrm rot="10800000">
          <a:off x="895196" y="629939"/>
          <a:ext cx="3040401" cy="488940"/>
        </a:xfrm>
        <a:prstGeom prst="homePlat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214" tIns="53340" rIns="99568" bIns="53340" numCol="1" spcCol="1270" anchor="ctr" anchorCtr="0">
          <a:noAutofit/>
        </a:bodyPr>
        <a:lstStyle/>
        <a:p>
          <a:pPr lvl="0" algn="l" defTabSz="6223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агропромышленного комплекса</a:t>
          </a:r>
          <a:endParaRPr lang="ru-RU" sz="1400" b="1" kern="1200" spc="-3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017431" y="629939"/>
        <a:ext cx="2918166" cy="488940"/>
      </dsp:txXfrm>
    </dsp:sp>
    <dsp:sp modelId="{03341DEF-1D39-4329-9E05-4711E4097784}">
      <dsp:nvSpPr>
        <dsp:cNvPr id="0" name=""/>
        <dsp:cNvSpPr/>
      </dsp:nvSpPr>
      <dsp:spPr>
        <a:xfrm>
          <a:off x="636434" y="615647"/>
          <a:ext cx="517523" cy="517523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FF000C5-97C4-46D4-9B3B-E774EA0952CD}">
      <dsp:nvSpPr>
        <dsp:cNvPr id="0" name=""/>
        <dsp:cNvSpPr/>
      </dsp:nvSpPr>
      <dsp:spPr>
        <a:xfrm rot="10800000">
          <a:off x="910364" y="1290831"/>
          <a:ext cx="3040401" cy="459338"/>
        </a:xfrm>
        <a:prstGeom prst="homePlat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214" tIns="53340" rIns="99568" bIns="53340" numCol="1" spcCol="1270" anchor="ctr" anchorCtr="0">
          <a:noAutofit/>
        </a:bodyPr>
        <a:lstStyle/>
        <a:p>
          <a:pPr lvl="0" algn="l" defTabSz="6223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в строительстве  </a:t>
          </a:r>
          <a:endParaRPr lang="ru-RU" sz="1400" b="1" kern="1200" spc="-30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025198" y="1290831"/>
        <a:ext cx="2925567" cy="459338"/>
      </dsp:txXfrm>
    </dsp:sp>
    <dsp:sp modelId="{1DAAC359-D208-41DE-86FF-A7D28CF6E871}">
      <dsp:nvSpPr>
        <dsp:cNvPr id="0" name=""/>
        <dsp:cNvSpPr/>
      </dsp:nvSpPr>
      <dsp:spPr>
        <a:xfrm>
          <a:off x="621265" y="1257810"/>
          <a:ext cx="578198" cy="525379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A3DC57B-C57A-46B5-8643-017F66306E21}">
      <dsp:nvSpPr>
        <dsp:cNvPr id="0" name=""/>
        <dsp:cNvSpPr/>
      </dsp:nvSpPr>
      <dsp:spPr>
        <a:xfrm rot="10800000">
          <a:off x="895196" y="1907834"/>
          <a:ext cx="3040401" cy="517523"/>
        </a:xfrm>
        <a:prstGeom prst="homePlat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214" tIns="53340" rIns="99568" bIns="53340" numCol="1" spcCol="1270" anchor="ctr" anchorCtr="0">
          <a:noAutofit/>
        </a:bodyPr>
        <a:lstStyle/>
        <a:p>
          <a:pPr lvl="0" algn="l" defTabSz="622300" rtl="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в жилищно-коммунальном хозяйстве</a:t>
          </a:r>
          <a:endParaRPr lang="ru-RU" sz="1400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024577" y="1907834"/>
        <a:ext cx="2911020" cy="517523"/>
      </dsp:txXfrm>
    </dsp:sp>
    <dsp:sp modelId="{15DA6894-9812-4931-86F6-4C107273EAF2}">
      <dsp:nvSpPr>
        <dsp:cNvPr id="0" name=""/>
        <dsp:cNvSpPr/>
      </dsp:nvSpPr>
      <dsp:spPr>
        <a:xfrm>
          <a:off x="636434" y="1907834"/>
          <a:ext cx="517523" cy="517523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8704944-0F4F-4DE1-B9B4-BCA1D1021CF4}">
      <dsp:nvSpPr>
        <dsp:cNvPr id="0" name=""/>
        <dsp:cNvSpPr/>
      </dsp:nvSpPr>
      <dsp:spPr>
        <a:xfrm rot="10800000">
          <a:off x="895196" y="2608373"/>
          <a:ext cx="3040401" cy="517523"/>
        </a:xfrm>
        <a:prstGeom prst="homePlat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214" tIns="45720" rIns="85344" bIns="45720" numCol="1" spcCol="1270" anchor="ctr" anchorCtr="0">
          <a:noAutofit/>
        </a:bodyPr>
        <a:lstStyle/>
        <a:p>
          <a:pPr lvl="0" algn="l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в сфере безопасности труда, социальной защиты и занятости населения </a:t>
          </a:r>
          <a:endParaRPr lang="ru-RU" sz="1200" b="1" kern="1200" spc="-3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024577" y="2608373"/>
        <a:ext cx="2911020" cy="517523"/>
      </dsp:txXfrm>
    </dsp:sp>
    <dsp:sp modelId="{C88FB85C-67B7-4DDF-A89D-33D900D8D1E8}">
      <dsp:nvSpPr>
        <dsp:cNvPr id="0" name=""/>
        <dsp:cNvSpPr/>
      </dsp:nvSpPr>
      <dsp:spPr>
        <a:xfrm>
          <a:off x="636434" y="2608373"/>
          <a:ext cx="517523" cy="517523"/>
        </a:xfrm>
        <a:prstGeom prst="ellipse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>
          <a:outerShdw blurRad="40000" dir="5400000" rotWithShape="0">
            <a:srgbClr val="000000">
              <a:alpha val="27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64D6D-D799-452B-9EA3-E12EDADD61A8}">
      <dsp:nvSpPr>
        <dsp:cNvPr id="0" name=""/>
        <dsp:cNvSpPr/>
      </dsp:nvSpPr>
      <dsp:spPr>
        <a:xfrm rot="10800000">
          <a:off x="891083" y="40681"/>
          <a:ext cx="3040401" cy="419967"/>
        </a:xfrm>
        <a:prstGeom prst="homePlat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58" tIns="53340" rIns="99568" bIns="53340" numCol="1" spcCol="1270" anchor="ctr" anchorCtr="0">
          <a:noAutofit/>
        </a:bodyPr>
        <a:lstStyle/>
        <a:p>
          <a:pPr lvl="0" algn="l" defTabSz="622300" rtl="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в области сварки</a:t>
          </a:r>
          <a:endParaRPr lang="ru-RU" sz="1400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996075" y="40681"/>
        <a:ext cx="2935409" cy="419967"/>
      </dsp:txXfrm>
    </dsp:sp>
    <dsp:sp modelId="{29102461-54A2-40A5-8100-0B535701CFFF}">
      <dsp:nvSpPr>
        <dsp:cNvPr id="0" name=""/>
        <dsp:cNvSpPr/>
      </dsp:nvSpPr>
      <dsp:spPr>
        <a:xfrm>
          <a:off x="640547" y="129"/>
          <a:ext cx="501070" cy="50107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0F6087F-C648-4944-B3A2-B321BFDF32C0}">
      <dsp:nvSpPr>
        <dsp:cNvPr id="0" name=""/>
        <dsp:cNvSpPr/>
      </dsp:nvSpPr>
      <dsp:spPr>
        <a:xfrm rot="10800000">
          <a:off x="891083" y="609422"/>
          <a:ext cx="3040401" cy="473396"/>
        </a:xfrm>
        <a:prstGeom prst="homePlat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58" tIns="45720" rIns="85344" bIns="45720" numCol="1" spcCol="1270" anchor="ctr" anchorCtr="0">
          <a:noAutofit/>
        </a:bodyPr>
        <a:lstStyle/>
        <a:p>
          <a:pPr lvl="0" algn="l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в лифтовой отрасли, сфере подъемных сооружений и вертикального транспорта</a:t>
          </a:r>
          <a:endParaRPr lang="ru-RU" sz="1200" b="1" kern="1200" spc="-3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009432" y="609422"/>
        <a:ext cx="2922052" cy="473396"/>
      </dsp:txXfrm>
    </dsp:sp>
    <dsp:sp modelId="{03341DEF-1D39-4329-9E05-4711E4097784}">
      <dsp:nvSpPr>
        <dsp:cNvPr id="0" name=""/>
        <dsp:cNvSpPr/>
      </dsp:nvSpPr>
      <dsp:spPr>
        <a:xfrm>
          <a:off x="640547" y="595585"/>
          <a:ext cx="501070" cy="50107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FF000C5-97C4-46D4-9B3B-E774EA0952CD}">
      <dsp:nvSpPr>
        <dsp:cNvPr id="0" name=""/>
        <dsp:cNvSpPr/>
      </dsp:nvSpPr>
      <dsp:spPr>
        <a:xfrm rot="10800000">
          <a:off x="925347" y="1300893"/>
          <a:ext cx="3040401" cy="444735"/>
        </a:xfrm>
        <a:prstGeom prst="homePlat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58" tIns="49530" rIns="92456" bIns="49530" numCol="1" spcCol="1270" anchor="ctr" anchorCtr="0">
          <a:noAutofit/>
        </a:bodyPr>
        <a:lstStyle/>
        <a:p>
          <a:pPr lvl="0" algn="l" defTabSz="57785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в области обеспечения безопасности в чрезвычайных ситуациях</a:t>
          </a:r>
          <a:endParaRPr lang="ru-RU" sz="1300" b="1" kern="1200" spc="-30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036531" y="1300893"/>
        <a:ext cx="2929217" cy="444735"/>
      </dsp:txXfrm>
    </dsp:sp>
    <dsp:sp modelId="{1DAAC359-D208-41DE-86FF-A7D28CF6E871}">
      <dsp:nvSpPr>
        <dsp:cNvPr id="0" name=""/>
        <dsp:cNvSpPr/>
      </dsp:nvSpPr>
      <dsp:spPr>
        <a:xfrm>
          <a:off x="606283" y="1217332"/>
          <a:ext cx="638128" cy="611857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A3DC57B-C57A-46B5-8643-017F66306E21}">
      <dsp:nvSpPr>
        <dsp:cNvPr id="0" name=""/>
        <dsp:cNvSpPr/>
      </dsp:nvSpPr>
      <dsp:spPr>
        <a:xfrm rot="10800000">
          <a:off x="891083" y="1949871"/>
          <a:ext cx="3040401" cy="501070"/>
        </a:xfrm>
        <a:prstGeom prst="homePlat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58" tIns="53340" rIns="99568" bIns="53340" numCol="1" spcCol="1270" anchor="ctr" anchorCtr="0">
          <a:noAutofit/>
        </a:bodyPr>
        <a:lstStyle/>
        <a:p>
          <a:pPr lvl="0" algn="l" defTabSz="622300" rtl="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финансового рынка </a:t>
          </a:r>
          <a:endParaRPr lang="ru-RU" sz="1400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016350" y="1949871"/>
        <a:ext cx="2915134" cy="501070"/>
      </dsp:txXfrm>
    </dsp:sp>
    <dsp:sp modelId="{15DA6894-9812-4931-86F6-4C107273EAF2}">
      <dsp:nvSpPr>
        <dsp:cNvPr id="0" name=""/>
        <dsp:cNvSpPr/>
      </dsp:nvSpPr>
      <dsp:spPr>
        <a:xfrm>
          <a:off x="640547" y="1949871"/>
          <a:ext cx="501070" cy="501070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8704944-0F4F-4DE1-B9B4-BCA1D1021CF4}">
      <dsp:nvSpPr>
        <dsp:cNvPr id="0" name=""/>
        <dsp:cNvSpPr/>
      </dsp:nvSpPr>
      <dsp:spPr>
        <a:xfrm rot="10800000">
          <a:off x="891083" y="2628139"/>
          <a:ext cx="3040401" cy="501070"/>
        </a:xfrm>
        <a:prstGeom prst="homePlat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58" tIns="41910" rIns="78232" bIns="41910" numCol="1" spcCol="1270" anchor="ctr" anchorCtr="0">
          <a:noAutofit/>
        </a:bodyPr>
        <a:lstStyle/>
        <a:p>
          <a:pPr lvl="0" algn="l" defTabSz="48895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СПК торговой, внешнеторговой </a:t>
          </a:r>
          <a:br>
            <a:rPr lang="ru-RU" sz="1100" b="1" i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</a:br>
          <a:r>
            <a:rPr lang="ru-RU" sz="1100" b="1" i="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и по отдельным видам предпринимательской и экономической деятельности</a:t>
          </a:r>
          <a:endParaRPr lang="ru-RU" sz="1100" b="1" kern="1200" spc="-3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016350" y="2628139"/>
        <a:ext cx="2915134" cy="501070"/>
      </dsp:txXfrm>
    </dsp:sp>
    <dsp:sp modelId="{C88FB85C-67B7-4DDF-A89D-33D900D8D1E8}">
      <dsp:nvSpPr>
        <dsp:cNvPr id="0" name=""/>
        <dsp:cNvSpPr/>
      </dsp:nvSpPr>
      <dsp:spPr>
        <a:xfrm>
          <a:off x="640547" y="2628139"/>
          <a:ext cx="501070" cy="501070"/>
        </a:xfrm>
        <a:prstGeom prst="ellipse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>
          <a:outerShdw blurRad="40000" dir="5400000" rotWithShape="0">
            <a:srgbClr val="000000">
              <a:alpha val="27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6398" cy="4946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5264" y="0"/>
            <a:ext cx="2926398" cy="4946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11CB8-2B8F-407C-9973-1248401B92B1}" type="datetimeFigureOut">
              <a:rPr lang="ru-RU" smtClean="0"/>
              <a:pPr/>
              <a:t>17.06.2021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41363"/>
            <a:ext cx="6594475" cy="3709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5323" y="4699318"/>
            <a:ext cx="5402580" cy="44519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96918"/>
            <a:ext cx="2926398" cy="4946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5264" y="9396918"/>
            <a:ext cx="2926398" cy="4946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25CDC-DBBF-4BAF-A739-5FCC561F51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866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9375" y="741363"/>
            <a:ext cx="6594475" cy="3709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07138-3557-4D6E-80F0-935844C0F0B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E8C70-1541-480F-BE75-EA57136990A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9375" y="741363"/>
            <a:ext cx="6594475" cy="3709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Хабаровский край:</a:t>
            </a:r>
          </a:p>
          <a:p>
            <a:pPr algn="just"/>
            <a:r>
              <a:rPr lang="ru-RU" sz="1200" b="1" dirty="0" err="1" smtClean="0">
                <a:solidFill>
                  <a:srgbClr val="000076"/>
                </a:solidFill>
                <a:latin typeface="Arial" pitchFamily="34" charset="0"/>
                <a:cs typeface="Arial" pitchFamily="34" charset="0"/>
              </a:rPr>
              <a:t>ЦОКи</a:t>
            </a:r>
            <a:r>
              <a:rPr lang="ru-RU" sz="1200" dirty="0" smtClean="0">
                <a:solidFill>
                  <a:srgbClr val="000076"/>
                </a:solidFill>
                <a:latin typeface="Arial" pitchFamily="34" charset="0"/>
                <a:cs typeface="Arial" pitchFamily="34" charset="0"/>
              </a:rPr>
              <a:t> – сварка (</a:t>
            </a:r>
            <a:r>
              <a:rPr lang="ru-RU" sz="1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1103*</a:t>
            </a:r>
            <a:r>
              <a:rPr lang="ru-RU" sz="1200" dirty="0" smtClean="0">
                <a:solidFill>
                  <a:srgbClr val="000076"/>
                </a:solidFill>
                <a:latin typeface="Arial" pitchFamily="34" charset="0"/>
                <a:cs typeface="Arial" pitchFamily="34" charset="0"/>
              </a:rPr>
              <a:t>), лифты (</a:t>
            </a:r>
            <a:r>
              <a:rPr lang="ru-RU" sz="1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324*</a:t>
            </a:r>
            <a:r>
              <a:rPr lang="ru-RU" sz="1200" dirty="0" smtClean="0">
                <a:solidFill>
                  <a:srgbClr val="000076"/>
                </a:solidFill>
                <a:latin typeface="Arial" pitchFamily="34" charset="0"/>
                <a:cs typeface="Arial" pitchFamily="34" charset="0"/>
              </a:rPr>
              <a:t>), подъемные механизмы (</a:t>
            </a:r>
            <a:r>
              <a:rPr lang="ru-RU" sz="1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85*</a:t>
            </a:r>
            <a:r>
              <a:rPr lang="ru-RU" sz="1200" dirty="0" smtClean="0">
                <a:solidFill>
                  <a:srgbClr val="000076"/>
                </a:solidFill>
                <a:latin typeface="Arial" pitchFamily="34" charset="0"/>
                <a:cs typeface="Arial" pitchFamily="34" charset="0"/>
              </a:rPr>
              <a:t>), обеспечение безопасности в ЧС </a:t>
            </a:r>
          </a:p>
          <a:p>
            <a:pPr algn="just"/>
            <a:r>
              <a:rPr lang="ru-RU" sz="1200" b="1" dirty="0" smtClean="0">
                <a:solidFill>
                  <a:srgbClr val="000076"/>
                </a:solidFill>
                <a:latin typeface="Arial" pitchFamily="34" charset="0"/>
                <a:cs typeface="Arial" pitchFamily="34" charset="0"/>
              </a:rPr>
              <a:t>ЭЦ</a:t>
            </a:r>
            <a:r>
              <a:rPr lang="ru-RU" sz="1200" dirty="0" smtClean="0">
                <a:solidFill>
                  <a:srgbClr val="00007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200" b="1" dirty="0" smtClean="0">
                <a:solidFill>
                  <a:srgbClr val="000076"/>
                </a:solidFill>
                <a:latin typeface="Arial" pitchFamily="34" charset="0"/>
                <a:cs typeface="Arial" pitchFamily="34" charset="0"/>
              </a:rPr>
              <a:t>или ЭП </a:t>
            </a:r>
            <a:r>
              <a:rPr lang="ru-RU" sz="1200" dirty="0" smtClean="0">
                <a:solidFill>
                  <a:srgbClr val="000076"/>
                </a:solidFill>
                <a:latin typeface="Arial" pitchFamily="34" charset="0"/>
                <a:cs typeface="Arial" pitchFamily="34" charset="0"/>
              </a:rPr>
              <a:t>– ЖКХ / строительство / индустрия красоты / АПК </a:t>
            </a:r>
          </a:p>
          <a:p>
            <a:pPr algn="just"/>
            <a:r>
              <a:rPr lang="ru-RU" sz="1200" b="1" dirty="0" smtClean="0">
                <a:solidFill>
                  <a:srgbClr val="000076"/>
                </a:solidFill>
                <a:latin typeface="Arial" pitchFamily="34" charset="0"/>
                <a:cs typeface="Arial" pitchFamily="34" charset="0"/>
              </a:rPr>
              <a:t>АНО «ДВЦОК» </a:t>
            </a:r>
            <a:r>
              <a:rPr lang="ru-RU" sz="1200" dirty="0" smtClean="0">
                <a:solidFill>
                  <a:srgbClr val="000076"/>
                </a:solidFill>
                <a:latin typeface="Arial" pitchFamily="34" charset="0"/>
                <a:cs typeface="Arial" pitchFamily="34" charset="0"/>
              </a:rPr>
              <a:t>(многопрофильный) – </a:t>
            </a:r>
            <a:r>
              <a:rPr lang="ru-RU" sz="1200" dirty="0" err="1" smtClean="0">
                <a:solidFill>
                  <a:srgbClr val="000076"/>
                </a:solidFill>
                <a:latin typeface="Arial" pitchFamily="34" charset="0"/>
                <a:cs typeface="Arial" pitchFamily="34" charset="0"/>
              </a:rPr>
              <a:t>Финрынки</a:t>
            </a:r>
            <a:r>
              <a:rPr lang="ru-RU" sz="1200" dirty="0" smtClean="0">
                <a:solidFill>
                  <a:srgbClr val="000076"/>
                </a:solidFill>
                <a:latin typeface="Arial" pitchFamily="34" charset="0"/>
                <a:cs typeface="Arial" pitchFamily="34" charset="0"/>
              </a:rPr>
              <a:t>, ОТ и социальная защита, закупки</a:t>
            </a:r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E8C70-1541-480F-BE75-EA57136990A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9375" y="741363"/>
            <a:ext cx="6594475" cy="3709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07138-3557-4D6E-80F0-935844C0F0B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C253-9C75-4D6B-8432-13D3D3185077}" type="datetimeFigureOut">
              <a:rPr lang="ru-RU" smtClean="0"/>
              <a:pPr/>
              <a:t>17.06.2021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7270-0EC0-4D91-837B-1C7F99E69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C253-9C75-4D6B-8432-13D3D3185077}" type="datetimeFigureOut">
              <a:rPr lang="ru-RU" smtClean="0"/>
              <a:pPr/>
              <a:t>17.06.2021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7270-0EC0-4D91-837B-1C7F99E69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C253-9C75-4D6B-8432-13D3D3185077}" type="datetimeFigureOut">
              <a:rPr lang="ru-RU" smtClean="0"/>
              <a:pPr/>
              <a:t>17.06.2021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7270-0EC0-4D91-837B-1C7F99E69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C253-9C75-4D6B-8432-13D3D3185077}" type="datetimeFigureOut">
              <a:rPr lang="ru-RU" smtClean="0"/>
              <a:pPr/>
              <a:t>17.06.2021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7270-0EC0-4D91-837B-1C7F99E69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C253-9C75-4D6B-8432-13D3D3185077}" type="datetimeFigureOut">
              <a:rPr lang="ru-RU" smtClean="0"/>
              <a:pPr/>
              <a:t>17.06.2021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7270-0EC0-4D91-837B-1C7F99E69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C253-9C75-4D6B-8432-13D3D3185077}" type="datetimeFigureOut">
              <a:rPr lang="ru-RU" smtClean="0"/>
              <a:pPr/>
              <a:t>17.06.2021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7270-0EC0-4D91-837B-1C7F99E69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C253-9C75-4D6B-8432-13D3D3185077}" type="datetimeFigureOut">
              <a:rPr lang="ru-RU" smtClean="0"/>
              <a:pPr/>
              <a:t>17.06.2021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7270-0EC0-4D91-837B-1C7F99E69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C253-9C75-4D6B-8432-13D3D3185077}" type="datetimeFigureOut">
              <a:rPr lang="ru-RU" smtClean="0"/>
              <a:pPr/>
              <a:t>17.06.2021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7270-0EC0-4D91-837B-1C7F99E69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C253-9C75-4D6B-8432-13D3D3185077}" type="datetimeFigureOut">
              <a:rPr lang="ru-RU" smtClean="0"/>
              <a:pPr/>
              <a:t>17.06.2021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7270-0EC0-4D91-837B-1C7F99E69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C253-9C75-4D6B-8432-13D3D3185077}" type="datetimeFigureOut">
              <a:rPr lang="ru-RU" smtClean="0"/>
              <a:pPr/>
              <a:t>17.06.2021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7270-0EC0-4D91-837B-1C7F99E69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C253-9C75-4D6B-8432-13D3D3185077}" type="datetimeFigureOut">
              <a:rPr lang="ru-RU" smtClean="0"/>
              <a:pPr/>
              <a:t>17.06.2021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7270-0EC0-4D91-837B-1C7F99E69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AC253-9C75-4D6B-8432-13D3D3185077}" type="datetimeFigureOut">
              <a:rPr lang="ru-RU" smtClean="0"/>
              <a:pPr/>
              <a:t>17.06.2021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F7270-0EC0-4D91-837B-1C7F99E69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14.png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Documents and Settings\new\Мои документы\Ижмукова\Логотипы\СРХК_син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63" t="6383" r="5829" b="7446"/>
          <a:stretch>
            <a:fillRect/>
          </a:stretch>
        </p:blipFill>
        <p:spPr bwMode="auto">
          <a:xfrm>
            <a:off x="7858148" y="3929072"/>
            <a:ext cx="1143008" cy="1071570"/>
          </a:xfrm>
          <a:prstGeom prst="rect">
            <a:avLst/>
          </a:prstGeom>
          <a:noFill/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285852" y="2714626"/>
            <a:ext cx="7215238" cy="114300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 smtClean="0">
                <a:solidFill>
                  <a:srgbClr val="002060"/>
                </a:solidFill>
                <a:latin typeface="Corbel" pitchFamily="34" charset="0"/>
                <a:cs typeface="Segoe UI Light" panose="020B0502040204020203" pitchFamily="34" charset="0"/>
              </a:rPr>
              <a:t>Распутина Милана Юрьевна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srgbClr val="002060"/>
                </a:solidFill>
                <a:latin typeface="Corbel" pitchFamily="34" charset="0"/>
                <a:cs typeface="Segoe UI Light" panose="020B0502040204020203" pitchFamily="34" charset="0"/>
              </a:rPr>
              <a:t>Член Правления СРХК, Генеральный директор исполнительной дирекции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srgbClr val="002060"/>
                </a:solidFill>
                <a:latin typeface="Corbel" pitchFamily="34" charset="0"/>
                <a:cs typeface="Segoe UI Light" panose="020B0502040204020203" pitchFamily="34" charset="0"/>
              </a:rPr>
              <a:t>РОР «Союз работодателей Хабаровского края», Директор АНО «ДВ ЦОК»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714362"/>
            <a:ext cx="76438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Круглый стол: «Национальная система квалификаций 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Хабаровском крае: состояние и перспективы»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5852" y="4500576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18.06.2021 г., г. Хабаровск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2844" y="71420"/>
            <a:ext cx="7715304" cy="486464"/>
          </a:xfrm>
        </p:spPr>
        <p:txBody>
          <a:bodyPr>
            <a:noAutofit/>
          </a:bodyPr>
          <a:lstStyle/>
          <a:p>
            <a:pPr lvl="0" algn="l">
              <a:lnSpc>
                <a:spcPts val="2000"/>
              </a:lnSpc>
            </a:pPr>
            <a:r>
              <a:rPr lang="ru-RU" sz="2300" dirty="0" smtClean="0">
                <a:solidFill>
                  <a:srgbClr val="000076"/>
                </a:solidFill>
                <a:latin typeface="Corbel" pitchFamily="34" charset="0"/>
              </a:rPr>
              <a:t/>
            </a:r>
            <a:br>
              <a:rPr lang="ru-RU" sz="2300" dirty="0" smtClean="0">
                <a:solidFill>
                  <a:srgbClr val="000076"/>
                </a:solidFill>
                <a:latin typeface="Corbel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Региональная модель системы профессиональных квалификаций в Хабаровском крае</a:t>
            </a:r>
            <a:r>
              <a:rPr lang="ru-RU" sz="2300" dirty="0" smtClean="0">
                <a:solidFill>
                  <a:srgbClr val="000076"/>
                </a:solidFill>
                <a:latin typeface="Corbel" pitchFamily="34" charset="0"/>
              </a:rPr>
              <a:t/>
            </a:r>
            <a:br>
              <a:rPr lang="ru-RU" sz="2300" dirty="0" smtClean="0">
                <a:solidFill>
                  <a:srgbClr val="000076"/>
                </a:solidFill>
                <a:latin typeface="Corbel" pitchFamily="34" charset="0"/>
              </a:rPr>
            </a:br>
            <a:endParaRPr lang="ru-RU" sz="2300" dirty="0">
              <a:solidFill>
                <a:srgbClr val="000076"/>
              </a:solidFill>
              <a:latin typeface="Corbel" pitchFamily="34" charset="0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214282" y="857238"/>
            <a:ext cx="8643998" cy="4143404"/>
            <a:chOff x="285720" y="857238"/>
            <a:chExt cx="8286808" cy="4095347"/>
          </a:xfrm>
        </p:grpSpPr>
        <p:grpSp>
          <p:nvGrpSpPr>
            <p:cNvPr id="2" name="Группа 139"/>
            <p:cNvGrpSpPr/>
            <p:nvPr/>
          </p:nvGrpSpPr>
          <p:grpSpPr>
            <a:xfrm>
              <a:off x="5661478" y="1446602"/>
              <a:ext cx="1081711" cy="3357586"/>
              <a:chOff x="4422615" y="3927532"/>
              <a:chExt cx="1500202" cy="3357586"/>
            </a:xfrm>
          </p:grpSpPr>
          <p:cxnSp>
            <p:nvCxnSpPr>
              <p:cNvPr id="147" name="Прямая со стрелкой 146"/>
              <p:cNvCxnSpPr/>
              <p:nvPr/>
            </p:nvCxnSpPr>
            <p:spPr>
              <a:xfrm flipV="1">
                <a:off x="4422619" y="3927532"/>
                <a:ext cx="1500198" cy="769910"/>
              </a:xfrm>
              <a:prstGeom prst="straightConnector1">
                <a:avLst/>
              </a:prstGeom>
              <a:ln w="381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48" name="Прямая со стрелкой 147"/>
              <p:cNvCxnSpPr/>
              <p:nvPr/>
            </p:nvCxnSpPr>
            <p:spPr>
              <a:xfrm flipV="1">
                <a:off x="4422616" y="4927664"/>
                <a:ext cx="1500198" cy="150144"/>
              </a:xfrm>
              <a:prstGeom prst="straightConnector1">
                <a:avLst/>
              </a:prstGeom>
              <a:ln w="381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49" name="Прямая со стрелкой 148"/>
              <p:cNvCxnSpPr/>
              <p:nvPr/>
            </p:nvCxnSpPr>
            <p:spPr>
              <a:xfrm>
                <a:off x="4422616" y="5427730"/>
                <a:ext cx="1500198" cy="282224"/>
              </a:xfrm>
              <a:prstGeom prst="straightConnector1">
                <a:avLst/>
              </a:prstGeom>
              <a:ln w="381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50" name="Прямая со стрелкой 149"/>
              <p:cNvCxnSpPr/>
              <p:nvPr/>
            </p:nvCxnSpPr>
            <p:spPr>
              <a:xfrm>
                <a:off x="4422616" y="5856358"/>
                <a:ext cx="1500198" cy="647462"/>
              </a:xfrm>
              <a:prstGeom prst="straightConnector1">
                <a:avLst/>
              </a:prstGeom>
              <a:ln w="381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51" name="Прямая со стрелкой 150"/>
              <p:cNvCxnSpPr/>
              <p:nvPr/>
            </p:nvCxnSpPr>
            <p:spPr>
              <a:xfrm>
                <a:off x="4422615" y="6318692"/>
                <a:ext cx="1500198" cy="966426"/>
              </a:xfrm>
              <a:prstGeom prst="straightConnector1">
                <a:avLst/>
              </a:prstGeom>
              <a:ln w="381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123" name="Прямая со стрелкой 122"/>
            <p:cNvCxnSpPr/>
            <p:nvPr/>
          </p:nvCxnSpPr>
          <p:spPr>
            <a:xfrm flipH="1">
              <a:off x="4786314" y="1923479"/>
              <a:ext cx="373888" cy="1500198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arrow"/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24" name="Овал 123"/>
            <p:cNvSpPr/>
            <p:nvPr/>
          </p:nvSpPr>
          <p:spPr>
            <a:xfrm>
              <a:off x="1142976" y="1732354"/>
              <a:ext cx="2500330" cy="2214578"/>
            </a:xfrm>
            <a:prstGeom prst="ellipse">
              <a:avLst/>
            </a:prstGeom>
            <a:gradFill flip="none" rotWithShape="1">
              <a:gsLst>
                <a:gs pos="0">
                  <a:srgbClr val="DDEBCF">
                    <a:alpha val="0"/>
                  </a:srgbClr>
                </a:gs>
                <a:gs pos="50000">
                  <a:srgbClr val="9CB86E">
                    <a:alpha val="84000"/>
                  </a:srgbClr>
                </a:gs>
                <a:gs pos="100000">
                  <a:srgbClr val="156B13">
                    <a:alpha val="66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100"/>
                </a:lnSpc>
              </a:pPr>
              <a:endParaRPr lang="ru-RU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lnSpc>
                  <a:spcPts val="1100"/>
                </a:lnSpc>
              </a:pPr>
              <a:endParaRPr lang="ru-RU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lnSpc>
                  <a:spcPts val="1100"/>
                </a:lnSpc>
              </a:pPr>
              <a:endParaRPr lang="ru-RU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lnSpc>
                  <a:spcPts val="1100"/>
                </a:lnSpc>
              </a:pPr>
              <a:endPara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lnSpc>
                  <a:spcPts val="1100"/>
                </a:lnSpc>
              </a:pPr>
              <a:endPara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lnSpc>
                  <a:spcPts val="1100"/>
                </a:lnSpc>
              </a:pPr>
              <a:endPara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lnSpc>
                  <a:spcPts val="1100"/>
                </a:lnSpc>
              </a:pPr>
              <a:endPara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lnSpc>
                  <a:spcPts val="1100"/>
                </a:lnSpc>
              </a:pPr>
              <a:r>
                <a:rPr lang="ru-RU" sz="1400" b="1" dirty="0" smtClean="0">
                  <a:solidFill>
                    <a:srgbClr val="000076"/>
                  </a:solidFill>
                  <a:latin typeface="Arial" pitchFamily="34" charset="0"/>
                  <a:cs typeface="Arial" pitchFamily="34" charset="0"/>
                </a:rPr>
                <a:t>Федеральный </a:t>
              </a:r>
            </a:p>
            <a:p>
              <a:pPr algn="ctr">
                <a:lnSpc>
                  <a:spcPts val="1100"/>
                </a:lnSpc>
              </a:pPr>
              <a:r>
                <a:rPr lang="ru-RU" sz="1400" b="1" dirty="0" smtClean="0">
                  <a:solidFill>
                    <a:srgbClr val="000076"/>
                  </a:solidFill>
                  <a:latin typeface="Arial" pitchFamily="34" charset="0"/>
                  <a:cs typeface="Arial" pitchFamily="34" charset="0"/>
                </a:rPr>
                <a:t>уровень</a:t>
              </a:r>
              <a:endParaRPr lang="ru-RU" sz="1400" b="1" dirty="0">
                <a:solidFill>
                  <a:srgbClr val="00007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Блок-схема: альтернативный процесс 124"/>
            <p:cNvSpPr/>
            <p:nvPr/>
          </p:nvSpPr>
          <p:spPr>
            <a:xfrm>
              <a:off x="1500167" y="857238"/>
              <a:ext cx="1795457" cy="696521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100"/>
                </a:lnSpc>
              </a:pPr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НАЦИОНАЛЬНЫЙ СОВЕТ</a:t>
              </a:r>
              <a:endParaRPr lang="ru-RU" sz="1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Блок-схема: альтернативный процесс 125"/>
            <p:cNvSpPr/>
            <p:nvPr/>
          </p:nvSpPr>
          <p:spPr>
            <a:xfrm>
              <a:off x="1373990" y="2371272"/>
              <a:ext cx="719133" cy="479011"/>
            </a:xfrm>
            <a:prstGeom prst="flowChartAlternateProcess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100"/>
                </a:lnSpc>
              </a:pPr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СПК</a:t>
              </a:r>
            </a:p>
          </p:txBody>
        </p:sp>
        <p:sp>
          <p:nvSpPr>
            <p:cNvPr id="127" name="Блок-схема: альтернативный процесс 126"/>
            <p:cNvSpPr/>
            <p:nvPr/>
          </p:nvSpPr>
          <p:spPr>
            <a:xfrm>
              <a:off x="2643175" y="2357437"/>
              <a:ext cx="719133" cy="479011"/>
            </a:xfrm>
            <a:prstGeom prst="flowChartAlternateProcess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100"/>
                </a:lnSpc>
              </a:pPr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НАРК</a:t>
              </a:r>
              <a:endParaRPr lang="ru-RU" sz="1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" name="Блок-схема: альтернативный процесс 127"/>
            <p:cNvSpPr/>
            <p:nvPr/>
          </p:nvSpPr>
          <p:spPr>
            <a:xfrm>
              <a:off x="285720" y="4125527"/>
              <a:ext cx="2411900" cy="827058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100"/>
                </a:lnSpc>
              </a:pPr>
              <a:r>
                <a:rPr lang="ru-RU" sz="11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Краевой межведомственный координационный совет по </a:t>
              </a:r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развитию кадрового потенциала </a:t>
              </a:r>
              <a:r>
                <a:rPr lang="ru-RU" sz="11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экономики Хабаровского края</a:t>
              </a:r>
            </a:p>
          </p:txBody>
        </p:sp>
        <p:cxnSp>
          <p:nvCxnSpPr>
            <p:cNvPr id="129" name="Соединительная линия уступом 128"/>
            <p:cNvCxnSpPr/>
            <p:nvPr/>
          </p:nvCxnSpPr>
          <p:spPr>
            <a:xfrm>
              <a:off x="1714480" y="2871338"/>
              <a:ext cx="2286016" cy="680868"/>
            </a:xfrm>
            <a:prstGeom prst="bentConnector3">
              <a:avLst>
                <a:gd name="adj1" fmla="val 223"/>
              </a:avLst>
            </a:prstGeom>
            <a:ln w="25400">
              <a:solidFill>
                <a:srgbClr val="000076"/>
              </a:solidFill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30" name="Блок-схема: альтернативный процесс 129"/>
            <p:cNvSpPr/>
            <p:nvPr/>
          </p:nvSpPr>
          <p:spPr>
            <a:xfrm>
              <a:off x="4000496" y="3299966"/>
              <a:ext cx="1395573" cy="504481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100"/>
                </a:lnSpc>
              </a:pPr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Центр </a:t>
              </a:r>
              <a:r>
                <a:rPr lang="ru-RU" sz="11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оценки квалификаций</a:t>
              </a:r>
            </a:p>
          </p:txBody>
        </p:sp>
        <p:sp>
          <p:nvSpPr>
            <p:cNvPr id="131" name="Блок-схема: альтернативный процесс 130"/>
            <p:cNvSpPr/>
            <p:nvPr/>
          </p:nvSpPr>
          <p:spPr>
            <a:xfrm>
              <a:off x="2786050" y="4500577"/>
              <a:ext cx="1643074" cy="351625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00"/>
                </a:lnSpc>
              </a:pPr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Экзаменационный центр</a:t>
              </a:r>
            </a:p>
          </p:txBody>
        </p:sp>
        <p:sp>
          <p:nvSpPr>
            <p:cNvPr id="132" name="Блок-схема: альтернативный процесс 131"/>
            <p:cNvSpPr/>
            <p:nvPr/>
          </p:nvSpPr>
          <p:spPr>
            <a:xfrm>
              <a:off x="4500563" y="4500577"/>
              <a:ext cx="1574759" cy="351625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00"/>
                </a:lnSpc>
              </a:pPr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Экзаменационный центр</a:t>
              </a:r>
            </a:p>
          </p:txBody>
        </p:sp>
        <p:cxnSp>
          <p:nvCxnSpPr>
            <p:cNvPr id="133" name="Прямая со стрелкой 132"/>
            <p:cNvCxnSpPr/>
            <p:nvPr/>
          </p:nvCxnSpPr>
          <p:spPr>
            <a:xfrm rot="5400000">
              <a:off x="3804871" y="3607163"/>
              <a:ext cx="696130" cy="1090696"/>
            </a:xfrm>
            <a:prstGeom prst="straightConnector1">
              <a:avLst/>
            </a:prstGeom>
            <a:ln w="25400">
              <a:solidFill>
                <a:srgbClr val="000076"/>
              </a:solidFill>
              <a:headEnd type="none"/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34" name="Блок-схема: альтернативный процесс 133"/>
            <p:cNvSpPr/>
            <p:nvPr/>
          </p:nvSpPr>
          <p:spPr>
            <a:xfrm>
              <a:off x="4588698" y="1351976"/>
              <a:ext cx="1143008" cy="571504"/>
            </a:xfrm>
            <a:prstGeom prst="flowChartAlternateProcess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100"/>
                </a:lnSpc>
              </a:pPr>
              <a:r>
                <a:rPr lang="ru-RU" sz="11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РМЦ</a:t>
              </a:r>
            </a:p>
            <a:p>
              <a:pPr algn="ctr">
                <a:lnSpc>
                  <a:spcPts val="1100"/>
                </a:lnSpc>
              </a:pPr>
              <a:r>
                <a:rPr lang="ru-RU" sz="11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(КГАОУ ДПО </a:t>
              </a:r>
            </a:p>
            <a:p>
              <a:pPr algn="ctr">
                <a:lnSpc>
                  <a:spcPts val="1100"/>
                </a:lnSpc>
              </a:pPr>
              <a:r>
                <a:rPr lang="ru-RU" sz="11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ХКИРО)</a:t>
              </a:r>
              <a:endParaRPr lang="ru-RU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" name="Блок-схема: альтернативный процесс 134"/>
            <p:cNvSpPr/>
            <p:nvPr/>
          </p:nvSpPr>
          <p:spPr>
            <a:xfrm>
              <a:off x="6704860" y="4371536"/>
              <a:ext cx="1867668" cy="504091"/>
            </a:xfrm>
            <a:prstGeom prst="flowChartAlternateProcess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100"/>
                </a:lnSpc>
              </a:pPr>
              <a:r>
                <a:rPr lang="ru-RU" sz="11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Граждане РФ и других государств</a:t>
              </a:r>
            </a:p>
          </p:txBody>
        </p:sp>
        <p:sp>
          <p:nvSpPr>
            <p:cNvPr id="136" name="Блок-схема: альтернативный процесс 135"/>
            <p:cNvSpPr/>
            <p:nvPr/>
          </p:nvSpPr>
          <p:spPr>
            <a:xfrm>
              <a:off x="6704860" y="1013950"/>
              <a:ext cx="1867668" cy="889073"/>
            </a:xfrm>
            <a:prstGeom prst="flowChartAlternateProcess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100"/>
                </a:lnSpc>
              </a:pPr>
              <a:r>
                <a:rPr lang="ru-RU" sz="11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Отраслевые министерства </a:t>
              </a:r>
            </a:p>
            <a:p>
              <a:pPr algn="ctr">
                <a:lnSpc>
                  <a:spcPts val="1100"/>
                </a:lnSpc>
              </a:pPr>
              <a:r>
                <a:rPr lang="ru-RU" sz="11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Комитет по труду</a:t>
              </a:r>
              <a:endParaRPr lang="ru-RU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Блок-схема: альтернативный процесс 136"/>
            <p:cNvSpPr/>
            <p:nvPr/>
          </p:nvSpPr>
          <p:spPr>
            <a:xfrm>
              <a:off x="6704860" y="2014082"/>
              <a:ext cx="1867668" cy="842719"/>
            </a:xfrm>
            <a:prstGeom prst="flowChartAlternateProcess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100"/>
                </a:lnSpc>
              </a:pPr>
              <a:r>
                <a:rPr lang="ru-RU" sz="11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РОР «Союз работодателей Хабаровского края», </a:t>
              </a:r>
              <a:r>
                <a:rPr lang="ru-RU" sz="1100" b="1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проф.сооб-щества</a:t>
              </a:r>
              <a:endParaRPr lang="ru-RU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Блок-схема: альтернативный процесс 137"/>
            <p:cNvSpPr/>
            <p:nvPr/>
          </p:nvSpPr>
          <p:spPr>
            <a:xfrm>
              <a:off x="6704860" y="2942776"/>
              <a:ext cx="1867668" cy="564448"/>
            </a:xfrm>
            <a:prstGeom prst="flowChartAlternateProcess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100"/>
                </a:lnSpc>
              </a:pPr>
              <a:r>
                <a:rPr lang="ru-RU" sz="11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Отраслевые предприятия</a:t>
              </a:r>
              <a:r>
                <a:rPr lang="ru-RU" sz="11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/</a:t>
              </a:r>
            </a:p>
            <a:p>
              <a:pPr algn="ctr">
                <a:lnSpc>
                  <a:spcPts val="1100"/>
                </a:lnSpc>
              </a:pPr>
              <a:r>
                <a:rPr lang="ru-RU" sz="11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организации</a:t>
              </a:r>
              <a:endParaRPr lang="ru-RU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" name="Блок-схема: альтернативный процесс 138"/>
            <p:cNvSpPr/>
            <p:nvPr/>
          </p:nvSpPr>
          <p:spPr>
            <a:xfrm>
              <a:off x="6704860" y="3585718"/>
              <a:ext cx="1867668" cy="723419"/>
            </a:xfrm>
            <a:prstGeom prst="flowChartAlternateProcess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100"/>
                </a:lnSpc>
              </a:pPr>
              <a:r>
                <a:rPr lang="ru-RU" sz="11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Профессиональные обр.  организации</a:t>
              </a:r>
            </a:p>
            <a:p>
              <a:pPr algn="ctr">
                <a:lnSpc>
                  <a:spcPts val="1100"/>
                </a:lnSpc>
              </a:pPr>
              <a:r>
                <a:rPr lang="ru-RU" sz="11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Учреждения высшего проф. </a:t>
              </a:r>
              <a:r>
                <a:rPr lang="ru-RU" sz="11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о</a:t>
              </a:r>
              <a:r>
                <a:rPr lang="ru-RU" sz="11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бр.</a:t>
              </a:r>
              <a:endParaRPr lang="ru-RU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41" name="Прямая со стрелкой 140"/>
            <p:cNvCxnSpPr/>
            <p:nvPr/>
          </p:nvCxnSpPr>
          <p:spPr>
            <a:xfrm rot="16200000" flipV="1">
              <a:off x="4655822" y="2883720"/>
              <a:ext cx="1956668" cy="1883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2" name="Соединительная линия уступом 141"/>
            <p:cNvCxnSpPr/>
            <p:nvPr/>
          </p:nvCxnSpPr>
          <p:spPr>
            <a:xfrm flipV="1">
              <a:off x="3362308" y="1637728"/>
              <a:ext cx="1226391" cy="959215"/>
            </a:xfrm>
            <a:prstGeom prst="bentConnector3">
              <a:avLst>
                <a:gd name="adj1" fmla="val 41457"/>
              </a:avLst>
            </a:prstGeom>
            <a:ln w="38100">
              <a:solidFill>
                <a:srgbClr val="00B050"/>
              </a:solidFill>
              <a:headEnd type="arrow"/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3" name="Прямая со стрелкой 142"/>
            <p:cNvCxnSpPr/>
            <p:nvPr/>
          </p:nvCxnSpPr>
          <p:spPr>
            <a:xfrm rot="5400000">
              <a:off x="2544950" y="2098476"/>
              <a:ext cx="2196719" cy="1857385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arrow" w="med" len="med"/>
              <a:tailEnd type="arrow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4" name="Скругленный прямоугольник 143"/>
            <p:cNvSpPr/>
            <p:nvPr/>
          </p:nvSpPr>
          <p:spPr>
            <a:xfrm>
              <a:off x="6171734" y="1035527"/>
              <a:ext cx="342452" cy="3800794"/>
            </a:xfrm>
            <a:prstGeom prst="roundRect">
              <a:avLst/>
            </a:prstGeom>
            <a:ln>
              <a:noFill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100"/>
                </a:lnSpc>
              </a:pPr>
              <a:r>
                <a:rPr lang="ru-RU" sz="1100" b="1" spc="30" dirty="0" smtClean="0">
                  <a:latin typeface="Arial" pitchFamily="34" charset="0"/>
                  <a:cs typeface="Arial" pitchFamily="34" charset="0"/>
                </a:rPr>
                <a:t>НАБЛЮДАТЕЛЬНЫЙ  СОВЕТ</a:t>
              </a:r>
              <a:endParaRPr lang="ru-RU" sz="1100" b="1" spc="3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46" name="Прямая со стрелкой 145"/>
            <p:cNvCxnSpPr/>
            <p:nvPr/>
          </p:nvCxnSpPr>
          <p:spPr>
            <a:xfrm rot="16200000" flipH="1">
              <a:off x="4645048" y="3857682"/>
              <a:ext cx="696130" cy="589659"/>
            </a:xfrm>
            <a:prstGeom prst="straightConnector1">
              <a:avLst/>
            </a:prstGeom>
            <a:ln w="25400">
              <a:solidFill>
                <a:srgbClr val="000076"/>
              </a:solidFill>
              <a:headEnd type="none"/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33" name="Прямая соединительная линия 32"/>
          <p:cNvCxnSpPr/>
          <p:nvPr/>
        </p:nvCxnSpPr>
        <p:spPr>
          <a:xfrm>
            <a:off x="214282" y="641336"/>
            <a:ext cx="8358246" cy="1588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6" descr="C:\Documents and Settings\new\Мои документы\Ижмукова\Логотипы\СРХК_син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63" t="6383" r="5829" b="7446"/>
          <a:stretch>
            <a:fillRect/>
          </a:stretch>
        </p:blipFill>
        <p:spPr bwMode="auto">
          <a:xfrm>
            <a:off x="8572528" y="71420"/>
            <a:ext cx="428628" cy="40183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Группа 53"/>
          <p:cNvGrpSpPr/>
          <p:nvPr/>
        </p:nvGrpSpPr>
        <p:grpSpPr>
          <a:xfrm>
            <a:off x="7929586" y="1500162"/>
            <a:ext cx="1000132" cy="2786118"/>
            <a:chOff x="7929586" y="1500162"/>
            <a:chExt cx="1000132" cy="2786118"/>
          </a:xfrm>
        </p:grpSpPr>
        <p:sp>
          <p:nvSpPr>
            <p:cNvPr id="47" name="Блок-схема: процесс 46"/>
            <p:cNvSpPr/>
            <p:nvPr/>
          </p:nvSpPr>
          <p:spPr>
            <a:xfrm>
              <a:off x="8286776" y="2143122"/>
              <a:ext cx="642942" cy="500066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24 ПС</a:t>
              </a:r>
            </a:p>
            <a:p>
              <a:pPr algn="ctr"/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16 ПК</a:t>
              </a:r>
              <a:endParaRPr lang="ru-RU" sz="1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8" name="Прямая соединительная линия 47"/>
            <p:cNvCxnSpPr>
              <a:endCxn id="47" idx="0"/>
            </p:cNvCxnSpPr>
            <p:nvPr/>
          </p:nvCxnSpPr>
          <p:spPr>
            <a:xfrm rot="16200000" flipH="1">
              <a:off x="8018874" y="1553749"/>
              <a:ext cx="64296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>
              <a:endCxn id="47" idx="1"/>
            </p:cNvCxnSpPr>
            <p:nvPr/>
          </p:nvCxnSpPr>
          <p:spPr>
            <a:xfrm rot="16200000" flipH="1">
              <a:off x="7876010" y="1982388"/>
              <a:ext cx="464345" cy="3571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>
              <a:endCxn id="47" idx="1"/>
            </p:cNvCxnSpPr>
            <p:nvPr/>
          </p:nvCxnSpPr>
          <p:spPr>
            <a:xfrm rot="5400000" flipH="1" flipV="1">
              <a:off x="7947446" y="2446734"/>
              <a:ext cx="392909" cy="2857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>
              <a:endCxn id="47" idx="2"/>
            </p:cNvCxnSpPr>
            <p:nvPr/>
          </p:nvCxnSpPr>
          <p:spPr>
            <a:xfrm rot="5400000" flipH="1" flipV="1">
              <a:off x="7911726" y="2732486"/>
              <a:ext cx="785818" cy="60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>
              <a:off x="7929586" y="4284692"/>
              <a:ext cx="678661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Блок-схема: процесс 55"/>
            <p:cNvSpPr/>
            <p:nvPr/>
          </p:nvSpPr>
          <p:spPr>
            <a:xfrm>
              <a:off x="8286776" y="3857652"/>
              <a:ext cx="642942" cy="42862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 ПС</a:t>
              </a:r>
            </a:p>
            <a:p>
              <a:pPr algn="ctr"/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9 ПК</a:t>
              </a:r>
            </a:p>
          </p:txBody>
        </p:sp>
      </p:grpSp>
      <p:graphicFrame>
        <p:nvGraphicFramePr>
          <p:cNvPr id="27" name="Схема 26"/>
          <p:cNvGraphicFramePr/>
          <p:nvPr>
            <p:extLst>
              <p:ext uri="{D42A27DB-BD31-4B8C-83A1-F6EECF244321}">
                <p14:modId xmlns:p14="http://schemas.microsoft.com/office/powerpoint/2010/main" val="3762054005"/>
              </p:ext>
            </p:extLst>
          </p:nvPr>
        </p:nvGraphicFramePr>
        <p:xfrm>
          <a:off x="4143372" y="1214446"/>
          <a:ext cx="4572032" cy="3214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0" name="Группа 59"/>
          <p:cNvGrpSpPr/>
          <p:nvPr/>
        </p:nvGrpSpPr>
        <p:grpSpPr>
          <a:xfrm>
            <a:off x="3286116" y="1214446"/>
            <a:ext cx="1000132" cy="3071834"/>
            <a:chOff x="3286116" y="1214446"/>
            <a:chExt cx="1000132" cy="3071834"/>
          </a:xfrm>
        </p:grpSpPr>
        <p:sp>
          <p:nvSpPr>
            <p:cNvPr id="29" name="Блок-схема: процесс 28"/>
            <p:cNvSpPr/>
            <p:nvPr/>
          </p:nvSpPr>
          <p:spPr>
            <a:xfrm>
              <a:off x="3643306" y="1214446"/>
              <a:ext cx="642942" cy="42862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7 ПС</a:t>
              </a:r>
            </a:p>
            <a:p>
              <a:pPr algn="ctr"/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41 ПК</a:t>
              </a:r>
              <a:endParaRPr lang="ru-RU" sz="1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1" name="Прямая соединительная линия 30"/>
            <p:cNvCxnSpPr/>
            <p:nvPr/>
          </p:nvCxnSpPr>
          <p:spPr>
            <a:xfrm>
              <a:off x="3286116" y="1643074"/>
              <a:ext cx="678661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3286116" y="2284428"/>
              <a:ext cx="678661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Блок-схема: процесс 39"/>
            <p:cNvSpPr/>
            <p:nvPr/>
          </p:nvSpPr>
          <p:spPr>
            <a:xfrm>
              <a:off x="3643306" y="1857388"/>
              <a:ext cx="642942" cy="42862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15 ПС</a:t>
              </a:r>
            </a:p>
            <a:p>
              <a:pPr algn="ctr"/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69 ПК</a:t>
              </a:r>
              <a:endParaRPr lang="ru-RU" sz="1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1" name="Прямая соединительная линия 40"/>
            <p:cNvCxnSpPr/>
            <p:nvPr/>
          </p:nvCxnSpPr>
          <p:spPr>
            <a:xfrm>
              <a:off x="3286116" y="2927370"/>
              <a:ext cx="678661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Блок-схема: процесс 41"/>
            <p:cNvSpPr/>
            <p:nvPr/>
          </p:nvSpPr>
          <p:spPr>
            <a:xfrm>
              <a:off x="3643306" y="2500330"/>
              <a:ext cx="642942" cy="42862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 ПС</a:t>
              </a:r>
            </a:p>
            <a:p>
              <a:pPr algn="ctr"/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 ПК</a:t>
              </a:r>
              <a:endParaRPr lang="ru-RU" sz="1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3" name="Прямая соединительная линия 42"/>
            <p:cNvCxnSpPr/>
            <p:nvPr/>
          </p:nvCxnSpPr>
          <p:spPr>
            <a:xfrm>
              <a:off x="3286116" y="3641750"/>
              <a:ext cx="678661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Блок-схема: процесс 43"/>
            <p:cNvSpPr/>
            <p:nvPr/>
          </p:nvSpPr>
          <p:spPr>
            <a:xfrm>
              <a:off x="3643306" y="3214710"/>
              <a:ext cx="642942" cy="42862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23 ПС</a:t>
              </a:r>
            </a:p>
            <a:p>
              <a:pPr algn="ctr"/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100 ПК</a:t>
              </a:r>
              <a:endParaRPr lang="ru-RU" sz="1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5" name="Прямая соединительная линия 44"/>
            <p:cNvCxnSpPr/>
            <p:nvPr/>
          </p:nvCxnSpPr>
          <p:spPr>
            <a:xfrm>
              <a:off x="3286116" y="4284692"/>
              <a:ext cx="678661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Блок-схема: процесс 45"/>
            <p:cNvSpPr/>
            <p:nvPr/>
          </p:nvSpPr>
          <p:spPr>
            <a:xfrm>
              <a:off x="3643306" y="3857652"/>
              <a:ext cx="642942" cy="42862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30 ПС</a:t>
              </a:r>
            </a:p>
            <a:p>
              <a:pPr algn="ctr"/>
              <a:r>
                <a:rPr lang="ru-RU" sz="11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8 ПК</a:t>
              </a:r>
              <a:endParaRPr lang="ru-RU" sz="1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3762054005"/>
              </p:ext>
            </p:extLst>
          </p:nvPr>
        </p:nvGraphicFramePr>
        <p:xfrm>
          <a:off x="-428660" y="1214446"/>
          <a:ext cx="4572032" cy="3214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19"/>
            <a:ext cx="6429420" cy="500067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Инфраструктура независимой оценки квалификаций в Хабаровском крае (на 25.03.2021)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14282" y="641336"/>
            <a:ext cx="8358246" cy="1588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6" descr="C:\Documents and Settings\new\Мои документы\Ижмукова\Логотипы\СРХК_син.JP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63" t="6383" r="5829" b="7446"/>
          <a:stretch>
            <a:fillRect/>
          </a:stretch>
        </p:blipFill>
        <p:spPr bwMode="auto">
          <a:xfrm>
            <a:off x="8572528" y="71420"/>
            <a:ext cx="428628" cy="401839"/>
          </a:xfrm>
          <a:prstGeom prst="rect">
            <a:avLst/>
          </a:prstGeom>
          <a:noFill/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0"/>
            <a:ext cx="1643075" cy="44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" name="Прямоугольник 31"/>
          <p:cNvSpPr/>
          <p:nvPr/>
        </p:nvSpPr>
        <p:spPr>
          <a:xfrm>
            <a:off x="214282" y="4357700"/>
            <a:ext cx="87154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0" indent="6350" algn="just">
              <a:lnSpc>
                <a:spcPct val="80000"/>
              </a:lnSpc>
              <a:spcAft>
                <a:spcPts val="1800"/>
              </a:spcAft>
              <a:buSzPct val="150000"/>
            </a:pPr>
            <a:r>
              <a:rPr lang="ru-RU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Внести в государственную программу Хабаровского края "Развитие рынка труда и содействие занятости населения Хабаровского края", утвержденную постановлением Правительства Хабаровского края от 20 апреля 2012 г. № 125-пр, мероприятие по прохождению гражданами, ищущими работу, безработными гражданами в 2022 году профессионального экзамена с учетом сформированной в крае инфраструктуры независимой оценки квалификаций. (распоряжение Правительства Хабаровского края № 240-рп от 06.04.2021)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30000"/>
          </a:blip>
          <a:srcRect/>
          <a:stretch>
            <a:fillRect/>
          </a:stretch>
        </p:blipFill>
        <p:spPr bwMode="auto">
          <a:xfrm>
            <a:off x="500034" y="4491055"/>
            <a:ext cx="533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8" name="Группа 37"/>
          <p:cNvGrpSpPr/>
          <p:nvPr/>
        </p:nvGrpSpPr>
        <p:grpSpPr>
          <a:xfrm>
            <a:off x="142844" y="642924"/>
            <a:ext cx="2857520" cy="584775"/>
            <a:chOff x="142844" y="558215"/>
            <a:chExt cx="2857520" cy="584775"/>
          </a:xfrm>
        </p:grpSpPr>
        <p:sp>
          <p:nvSpPr>
            <p:cNvPr id="58" name="TextBox 57"/>
            <p:cNvSpPr txBox="1"/>
            <p:nvPr/>
          </p:nvSpPr>
          <p:spPr>
            <a:xfrm>
              <a:off x="1142976" y="630213"/>
              <a:ext cx="1857388" cy="4413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1400" b="1" dirty="0" smtClean="0">
                  <a:solidFill>
                    <a:srgbClr val="002060"/>
                  </a:solidFill>
                </a:rPr>
                <a:t>профессиональных </a:t>
              </a:r>
            </a:p>
            <a:p>
              <a:pPr>
                <a:lnSpc>
                  <a:spcPct val="80000"/>
                </a:lnSpc>
              </a:pPr>
              <a:r>
                <a:rPr lang="ru-RU" sz="1400" b="1" dirty="0" smtClean="0">
                  <a:solidFill>
                    <a:srgbClr val="002060"/>
                  </a:solidFill>
                </a:rPr>
                <a:t>стандарта</a:t>
              </a:r>
              <a:endParaRPr lang="ru-RU" sz="1400" b="1" dirty="0">
                <a:solidFill>
                  <a:srgbClr val="00206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42844" y="558215"/>
              <a:ext cx="11430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 smtClean="0">
                  <a:solidFill>
                    <a:srgbClr val="008000"/>
                  </a:solidFill>
                </a:rPr>
                <a:t>102</a:t>
              </a:r>
              <a:endParaRPr lang="ru-RU" sz="3200" b="1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3143240" y="656195"/>
            <a:ext cx="2714612" cy="584775"/>
            <a:chOff x="3143240" y="571486"/>
            <a:chExt cx="2714612" cy="584775"/>
          </a:xfrm>
        </p:grpSpPr>
        <p:sp>
          <p:nvSpPr>
            <p:cNvPr id="59" name="TextBox 58"/>
            <p:cNvSpPr txBox="1"/>
            <p:nvPr/>
          </p:nvSpPr>
          <p:spPr>
            <a:xfrm>
              <a:off x="4000496" y="642924"/>
              <a:ext cx="1857356" cy="4413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1400" b="1" dirty="0" smtClean="0">
                  <a:solidFill>
                    <a:srgbClr val="002060"/>
                  </a:solidFill>
                </a:rPr>
                <a:t>профессиональных квалификаций</a:t>
              </a:r>
              <a:endParaRPr lang="ru-RU" sz="1400" b="1" dirty="0">
                <a:solidFill>
                  <a:srgbClr val="00206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143240" y="571486"/>
              <a:ext cx="12144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solidFill>
                    <a:srgbClr val="008000"/>
                  </a:solidFill>
                </a:rPr>
                <a:t>246</a:t>
              </a: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6000760" y="656195"/>
            <a:ext cx="2786082" cy="584775"/>
            <a:chOff x="6000760" y="571486"/>
            <a:chExt cx="2786082" cy="584775"/>
          </a:xfrm>
        </p:grpSpPr>
        <p:sp>
          <p:nvSpPr>
            <p:cNvPr id="57" name="TextBox 56"/>
            <p:cNvSpPr txBox="1"/>
            <p:nvPr/>
          </p:nvSpPr>
          <p:spPr>
            <a:xfrm>
              <a:off x="7072330" y="642924"/>
              <a:ext cx="1714512" cy="4413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1400" b="1" dirty="0" smtClean="0">
                  <a:solidFill>
                    <a:srgbClr val="002060"/>
                  </a:solidFill>
                </a:rPr>
                <a:t>проведено  экзаменов</a:t>
              </a:r>
              <a:endParaRPr lang="ru-RU" sz="1400" b="1" dirty="0">
                <a:solidFill>
                  <a:srgbClr val="00206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000760" y="571486"/>
              <a:ext cx="12144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solidFill>
                    <a:srgbClr val="008000"/>
                  </a:solidFill>
                </a:rPr>
                <a:t>1512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54411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7" grpId="0">
        <p:bldAsOne/>
      </p:bldGraphic>
      <p:bldGraphic spid="26" grpId="3">
        <p:bldAsOne/>
      </p:bldGraphic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187037" y="852"/>
            <a:ext cx="6456666" cy="716957"/>
          </a:xfrm>
          <a:noFill/>
        </p:spPr>
        <p:txBody>
          <a:bodyPr>
            <a:noAutofit/>
          </a:bodyPr>
          <a:lstStyle/>
          <a:p>
            <a:pPr algn="l">
              <a:lnSpc>
                <a:spcPct val="60000"/>
              </a:lnSpc>
            </a:pPr>
            <a:r>
              <a:rPr lang="ru-RU" sz="1800" b="1" dirty="0" smtClean="0">
                <a:solidFill>
                  <a:srgbClr val="1F406B"/>
                </a:solidFill>
                <a:latin typeface="Arial" pitchFamily="34" charset="0"/>
                <a:cs typeface="Arial" pitchFamily="34" charset="0"/>
              </a:rPr>
              <a:t>Развитие инфраструктуры НСК на ДВ</a:t>
            </a:r>
            <a:endParaRPr lang="ru-RU" sz="1800" b="1" dirty="0">
              <a:solidFill>
                <a:srgbClr val="1F406B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929114"/>
              </p:ext>
            </p:extLst>
          </p:nvPr>
        </p:nvGraphicFramePr>
        <p:xfrm>
          <a:off x="137160" y="785800"/>
          <a:ext cx="8851392" cy="4225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696"/>
                <a:gridCol w="4425696"/>
              </a:tblGrid>
              <a:tr h="295310">
                <a:tc>
                  <a:txBody>
                    <a:bodyPr/>
                    <a:lstStyle/>
                    <a:p>
                      <a:pPr marL="265113" marR="0" indent="-265113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3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ТЕКУЩЕЕ СОСТОЯНИЕ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indent="-182563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3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ПЕРСПЕКТИВА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400386">
                <a:tc>
                  <a:txBody>
                    <a:bodyPr/>
                    <a:lstStyle/>
                    <a:p>
                      <a:pPr marL="265113" indent="-265113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q"/>
                      </a:pPr>
                      <a:r>
                        <a:rPr lang="ru-RU" sz="13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РМЦ </a:t>
                      </a:r>
                      <a:r>
                        <a:rPr lang="ru-RU" sz="1300" b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на весь Дальний Восток (на 11 субъектов РФ)</a:t>
                      </a:r>
                    </a:p>
                    <a:p>
                      <a:pPr marL="265113" indent="-265113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q"/>
                      </a:pPr>
                      <a:r>
                        <a:rPr lang="ru-RU" sz="1300" b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Охвачено </a:t>
                      </a:r>
                      <a:r>
                        <a:rPr lang="ru-RU" sz="1300" b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всего </a:t>
                      </a:r>
                      <a:r>
                        <a:rPr lang="ru-RU" sz="13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областей </a:t>
                      </a:r>
                      <a:r>
                        <a:rPr lang="ru-RU" sz="1300" b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деятельности</a:t>
                      </a:r>
                    </a:p>
                    <a:p>
                      <a:pPr marL="265113" indent="-265113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q"/>
                      </a:pPr>
                      <a:r>
                        <a:rPr lang="ru-RU" sz="13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Низкая доступность </a:t>
                      </a:r>
                      <a:r>
                        <a:rPr lang="ru-RU" sz="1300" b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получения от СПК полномочий на открытие ЦОК в регионе (разные СПК – разные правила, только ЭЦ, высокая стоимость, длительность процедуры)</a:t>
                      </a:r>
                    </a:p>
                    <a:p>
                      <a:pPr marL="265113" marR="0" indent="-265113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ru-RU" sz="13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Отсутствие полномочий </a:t>
                      </a:r>
                      <a:r>
                        <a:rPr lang="ru-RU" sz="1300" b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и ресурсов у ОИВ субъектов РФ по развитию НСК на региональном уровне 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indent="-182563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В каждом регионе функционирует региональный методический центр</a:t>
                      </a:r>
                      <a:endParaRPr lang="ru-RU" sz="13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2563" indent="-182563">
                        <a:spcAft>
                          <a:spcPts val="600"/>
                        </a:spcAft>
                        <a:buFont typeface="Wingdings" pitchFamily="2" charset="2"/>
                        <a:buChar char="v"/>
                      </a:pPr>
                      <a:r>
                        <a:rPr lang="ru-RU" sz="13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Созданы модельные межотраслевые центры оценки квалификаций для приоритетных экономических кластеров Дальнего</a:t>
                      </a:r>
                      <a:r>
                        <a:rPr lang="ru-RU" sz="1300" b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Востока</a:t>
                      </a:r>
                    </a:p>
                    <a:p>
                      <a:pPr marL="182563" indent="-182563">
                        <a:spcAft>
                          <a:spcPts val="600"/>
                        </a:spcAft>
                        <a:buFont typeface="Wingdings" pitchFamily="2" charset="2"/>
                        <a:buChar char="v"/>
                      </a:pPr>
                      <a:r>
                        <a:rPr lang="ru-RU" sz="1300" b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Поддержка многопрофильных ЦОК (в среднем 2-3 ЦОК в каждом регионе)</a:t>
                      </a:r>
                    </a:p>
                    <a:p>
                      <a:pPr marL="182563" marR="0" indent="-182563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Органы исполнительной власти субъектов РФ реализуют полномочия по развитию НСК на региональном уровне</a:t>
                      </a:r>
                    </a:p>
                  </a:txBody>
                  <a:tcPr>
                    <a:solidFill>
                      <a:srgbClr val="007000">
                        <a:alpha val="27843"/>
                      </a:srgbClr>
                    </a:solidFill>
                  </a:tcPr>
                </a:tc>
              </a:tr>
              <a:tr h="29531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ПРИМЕРЫ НЕОБХОДИМЫХ ДЕЙСТВИЙ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1223835">
                <a:tc gridSpan="2">
                  <a:txBody>
                    <a:bodyPr/>
                    <a:lstStyle/>
                    <a:p>
                      <a:pPr marL="182563" indent="-182563" algn="just">
                        <a:spcAft>
                          <a:spcPts val="60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3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Реализация отраслевых и региональных</a:t>
                      </a:r>
                      <a:r>
                        <a:rPr lang="ru-RU" sz="13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программ развития сети центров оценки квалификации, предусматривающих гранты на создание ЦОК в приоритетных секторах экономики</a:t>
                      </a:r>
                    </a:p>
                    <a:p>
                      <a:pPr marL="182563" indent="-182563" algn="just">
                        <a:spcAft>
                          <a:spcPts val="60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3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Обновление Модели развития национальной системы квалификаций на региональном уровне</a:t>
                      </a:r>
                    </a:p>
                    <a:p>
                      <a:pPr marL="182563" indent="-182563" algn="just">
                        <a:spcAft>
                          <a:spcPts val="60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3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Внесение изменений в Федеральный закон «О независимой оценке квалификации» в части полномочий органов исполнительной власти субъектов Российской Федерации и полномочий СПК </a:t>
                      </a:r>
                      <a:endParaRPr lang="ru-RU" sz="13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>
          <a:xfrm>
            <a:off x="214282" y="641336"/>
            <a:ext cx="8358246" cy="1588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6" descr="C:\Documents and Settings\new\Мои документы\Ижмукова\Логотипы\СРХК_син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63" t="6383" r="5829" b="7446"/>
          <a:stretch>
            <a:fillRect/>
          </a:stretch>
        </p:blipFill>
        <p:spPr bwMode="auto">
          <a:xfrm>
            <a:off x="8572528" y="71420"/>
            <a:ext cx="428628" cy="4018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62844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3" y="2000247"/>
            <a:ext cx="6102197" cy="1091939"/>
          </a:xfrm>
        </p:spPr>
        <p:txBody>
          <a:bodyPr anchor="ctr">
            <a:no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Corbel" pitchFamily="34" charset="0"/>
              </a:rPr>
              <a:t>СПАСИБО ЗА ВНИМАНИЕ</a:t>
            </a:r>
            <a:endParaRPr lang="ru-RU" sz="2800" b="1" dirty="0">
              <a:solidFill>
                <a:srgbClr val="002060"/>
              </a:solidFill>
              <a:latin typeface="Corbel" pitchFamily="34" charset="0"/>
            </a:endParaRPr>
          </a:p>
        </p:txBody>
      </p:sp>
      <p:pic>
        <p:nvPicPr>
          <p:cNvPr id="1030" name="Picture 6" descr="C:\Documents and Settings\new\Мои документы\Ижмукова\Логотипы\СРХК_син.JPG"/>
          <p:cNvPicPr>
            <a:picLocks noChangeAspect="1" noChangeArrowheads="1"/>
          </p:cNvPicPr>
          <p:nvPr/>
        </p:nvPicPr>
        <p:blipFill>
          <a:blip r:embed="rId3" cstate="print"/>
          <a:srcRect l="3363" t="6383" r="5829" b="7446"/>
          <a:stretch>
            <a:fillRect/>
          </a:stretch>
        </p:blipFill>
        <p:spPr bwMode="auto">
          <a:xfrm>
            <a:off x="7715274" y="357176"/>
            <a:ext cx="1000132" cy="97190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4376</TotalTime>
  <Words>499</Words>
  <Application>Microsoft Office PowerPoint</Application>
  <PresentationFormat>Экран (16:9)</PresentationFormat>
  <Paragraphs>92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 Региональная модель системы профессиональных квалификаций в Хабаровском крае </vt:lpstr>
      <vt:lpstr>Инфраструктура независимой оценки квалификаций в Хабаровском крае (на 25.03.2021)</vt:lpstr>
      <vt:lpstr>Развитие инфраструктуры НСК на ДВ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it6 Мелехина Е.С.</dc:creator>
  <cp:lastModifiedBy>user</cp:lastModifiedBy>
  <cp:revision>666</cp:revision>
  <dcterms:created xsi:type="dcterms:W3CDTF">2019-10-25T02:02:42Z</dcterms:created>
  <dcterms:modified xsi:type="dcterms:W3CDTF">2021-06-17T03:53:06Z</dcterms:modified>
</cp:coreProperties>
</file>